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3" r:id="rId3"/>
    <p:sldId id="260" r:id="rId4"/>
    <p:sldId id="261" r:id="rId5"/>
    <p:sldId id="262" r:id="rId6"/>
    <p:sldId id="263" r:id="rId7"/>
    <p:sldId id="308" r:id="rId8"/>
    <p:sldId id="265" r:id="rId9"/>
    <p:sldId id="312" r:id="rId10"/>
    <p:sldId id="311" r:id="rId11"/>
    <p:sldId id="310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279" r:id="rId2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E1F00"/>
    <a:srgbClr val="1B311F"/>
    <a:srgbClr val="422C16"/>
    <a:srgbClr val="0C788E"/>
    <a:srgbClr val="006666"/>
    <a:srgbClr val="0099CC"/>
    <a:srgbClr val="660066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426" autoAdjust="0"/>
    <p:restoredTop sz="86347" autoAdjust="0"/>
  </p:normalViewPr>
  <p:slideViewPr>
    <p:cSldViewPr>
      <p:cViewPr varScale="1">
        <p:scale>
          <a:sx n="65" d="100"/>
          <a:sy n="65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5A3E2-6FD7-42FD-B27D-971C63D090C1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DD1271B0-8FBD-47BF-92E7-632C04F0EECD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Norma </a:t>
          </a:r>
          <a:r>
            <a:rPr lang="en-US" sz="1800" dirty="0" err="1">
              <a:solidFill>
                <a:schemeClr val="tx1"/>
              </a:solidFill>
            </a:rPr>
            <a:t>Dasar</a:t>
          </a:r>
          <a:endParaRPr lang="en-US" sz="1800" dirty="0">
            <a:solidFill>
              <a:schemeClr val="tx1"/>
            </a:solidFill>
          </a:endParaRPr>
        </a:p>
      </dgm:t>
    </dgm:pt>
    <dgm:pt modelId="{30447EDD-EF38-46DD-A3DD-EF18F56BFB44}" type="parTrans" cxnId="{81EC2F55-D0CB-4D15-9F21-CBD154286D3F}">
      <dgm:prSet/>
      <dgm:spPr/>
      <dgm:t>
        <a:bodyPr/>
        <a:lstStyle/>
        <a:p>
          <a:endParaRPr lang="en-US"/>
        </a:p>
      </dgm:t>
    </dgm:pt>
    <dgm:pt modelId="{20FBB8C4-2973-441D-9F03-7CC5AF01AA1C}" type="sibTrans" cxnId="{81EC2F55-D0CB-4D15-9F21-CBD154286D3F}">
      <dgm:prSet/>
      <dgm:spPr/>
      <dgm:t>
        <a:bodyPr/>
        <a:lstStyle/>
        <a:p>
          <a:endParaRPr lang="en-US"/>
        </a:p>
      </dgm:t>
    </dgm:pt>
    <dgm:pt modelId="{1831014F-CB3C-4BAB-9BA1-96A8E85B9500}">
      <dgm:prSet phldrT="[Text]"/>
      <dgm:spPr/>
      <dgm:t>
        <a:bodyPr/>
        <a:lstStyle/>
        <a:p>
          <a:r>
            <a:rPr lang="en-US" dirty="0"/>
            <a:t>Norma </a:t>
          </a:r>
          <a:r>
            <a:rPr lang="en-US" dirty="0" err="1"/>
            <a:t>Umum</a:t>
          </a:r>
          <a:endParaRPr lang="en-US" dirty="0"/>
        </a:p>
      </dgm:t>
    </dgm:pt>
    <dgm:pt modelId="{CCD4784A-1B18-42EE-A4BE-F963EDF00B12}" type="parTrans" cxnId="{1832095F-4819-46AB-AEF2-9BEAF6718C6F}">
      <dgm:prSet/>
      <dgm:spPr/>
      <dgm:t>
        <a:bodyPr/>
        <a:lstStyle/>
        <a:p>
          <a:endParaRPr lang="en-US"/>
        </a:p>
      </dgm:t>
    </dgm:pt>
    <dgm:pt modelId="{A780CD01-A1E1-4B76-98AD-0DFBDFF118BD}" type="sibTrans" cxnId="{1832095F-4819-46AB-AEF2-9BEAF6718C6F}">
      <dgm:prSet/>
      <dgm:spPr/>
      <dgm:t>
        <a:bodyPr/>
        <a:lstStyle/>
        <a:p>
          <a:endParaRPr lang="en-US"/>
        </a:p>
      </dgm:t>
    </dgm:pt>
    <dgm:pt modelId="{AFD1A1EF-04E1-43A8-986D-A25A5B21838C}">
      <dgm:prSet phldrT="[Text]"/>
      <dgm:spPr/>
      <dgm:t>
        <a:bodyPr/>
        <a:lstStyle/>
        <a:p>
          <a:r>
            <a:rPr lang="en-US" dirty="0"/>
            <a:t>Norma </a:t>
          </a:r>
          <a:r>
            <a:rPr lang="en-US" dirty="0" err="1"/>
            <a:t>Teknis</a:t>
          </a:r>
          <a:endParaRPr lang="en-US" dirty="0"/>
        </a:p>
      </dgm:t>
    </dgm:pt>
    <dgm:pt modelId="{89AF71D3-E3E7-47B5-90E1-28BF6A3C2E16}" type="parTrans" cxnId="{43431830-A535-4BE5-A559-E794F64B752D}">
      <dgm:prSet/>
      <dgm:spPr/>
      <dgm:t>
        <a:bodyPr/>
        <a:lstStyle/>
        <a:p>
          <a:endParaRPr lang="en-US"/>
        </a:p>
      </dgm:t>
    </dgm:pt>
    <dgm:pt modelId="{F0C18578-7933-4903-A986-37676F3BA070}" type="sibTrans" cxnId="{43431830-A535-4BE5-A559-E794F64B752D}">
      <dgm:prSet/>
      <dgm:spPr/>
      <dgm:t>
        <a:bodyPr/>
        <a:lstStyle/>
        <a:p>
          <a:endParaRPr lang="en-US"/>
        </a:p>
      </dgm:t>
    </dgm:pt>
    <dgm:pt modelId="{117B240E-EE6E-4A5B-ABEB-5DE2263F847D}" type="pres">
      <dgm:prSet presAssocID="{BCA5A3E2-6FD7-42FD-B27D-971C63D090C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48A0312-DBA2-4647-9A0C-6D8E7CCA1CB4}" type="pres">
      <dgm:prSet presAssocID="{DD1271B0-8FBD-47BF-92E7-632C04F0EECD}" presName="gear1" presStyleLbl="node1" presStyleIdx="0" presStyleCnt="3" custScaleX="79705" custScaleY="77047" custLinFactNeighborX="133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F68144-2A3A-4811-89BE-BADC588684E6}" type="pres">
      <dgm:prSet presAssocID="{DD1271B0-8FBD-47BF-92E7-632C04F0EECD}" presName="gear1srcNode" presStyleLbl="node1" presStyleIdx="0" presStyleCnt="3"/>
      <dgm:spPr/>
      <dgm:t>
        <a:bodyPr/>
        <a:lstStyle/>
        <a:p>
          <a:endParaRPr lang="id-ID"/>
        </a:p>
      </dgm:t>
    </dgm:pt>
    <dgm:pt modelId="{2D98DA17-051F-4B41-AE9D-EDC92EFDBF8E}" type="pres">
      <dgm:prSet presAssocID="{DD1271B0-8FBD-47BF-92E7-632C04F0EECD}" presName="gear1dstNode" presStyleLbl="node1" presStyleIdx="0" presStyleCnt="3"/>
      <dgm:spPr/>
      <dgm:t>
        <a:bodyPr/>
        <a:lstStyle/>
        <a:p>
          <a:endParaRPr lang="id-ID"/>
        </a:p>
      </dgm:t>
    </dgm:pt>
    <dgm:pt modelId="{E59D391C-EA42-4571-B567-8CD94119FE15}" type="pres">
      <dgm:prSet presAssocID="{1831014F-CB3C-4BAB-9BA1-96A8E85B9500}" presName="gear2" presStyleLbl="node1" presStyleIdx="1" presStyleCnt="3" custLinFactNeighborX="-950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750B19-F803-4CB1-9D77-6CAEAD4F541C}" type="pres">
      <dgm:prSet presAssocID="{1831014F-CB3C-4BAB-9BA1-96A8E85B9500}" presName="gear2srcNode" presStyleLbl="node1" presStyleIdx="1" presStyleCnt="3"/>
      <dgm:spPr/>
      <dgm:t>
        <a:bodyPr/>
        <a:lstStyle/>
        <a:p>
          <a:endParaRPr lang="id-ID"/>
        </a:p>
      </dgm:t>
    </dgm:pt>
    <dgm:pt modelId="{141B5FB9-F696-4AA8-8ECA-1406327922EE}" type="pres">
      <dgm:prSet presAssocID="{1831014F-CB3C-4BAB-9BA1-96A8E85B9500}" presName="gear2dstNode" presStyleLbl="node1" presStyleIdx="1" presStyleCnt="3"/>
      <dgm:spPr/>
      <dgm:t>
        <a:bodyPr/>
        <a:lstStyle/>
        <a:p>
          <a:endParaRPr lang="id-ID"/>
        </a:p>
      </dgm:t>
    </dgm:pt>
    <dgm:pt modelId="{8BE51060-0B94-4D5A-88DB-8FBD9E2E49F4}" type="pres">
      <dgm:prSet presAssocID="{AFD1A1EF-04E1-43A8-986D-A25A5B21838C}" presName="gear3" presStyleLbl="node1" presStyleIdx="2" presStyleCnt="3" custLinFactNeighborX="-7920"/>
      <dgm:spPr/>
      <dgm:t>
        <a:bodyPr/>
        <a:lstStyle/>
        <a:p>
          <a:endParaRPr lang="id-ID"/>
        </a:p>
      </dgm:t>
    </dgm:pt>
    <dgm:pt modelId="{4A4DA6A1-30CF-4372-AEDB-55F491BFE6CE}" type="pres">
      <dgm:prSet presAssocID="{AFD1A1EF-04E1-43A8-986D-A25A5B21838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B2E61E-A62C-4415-92DA-182FD75CB365}" type="pres">
      <dgm:prSet presAssocID="{AFD1A1EF-04E1-43A8-986D-A25A5B21838C}" presName="gear3srcNode" presStyleLbl="node1" presStyleIdx="2" presStyleCnt="3"/>
      <dgm:spPr/>
      <dgm:t>
        <a:bodyPr/>
        <a:lstStyle/>
        <a:p>
          <a:endParaRPr lang="id-ID"/>
        </a:p>
      </dgm:t>
    </dgm:pt>
    <dgm:pt modelId="{CAA988A0-73E3-4BEA-9650-D4AE73CDD593}" type="pres">
      <dgm:prSet presAssocID="{AFD1A1EF-04E1-43A8-986D-A25A5B21838C}" presName="gear3dstNode" presStyleLbl="node1" presStyleIdx="2" presStyleCnt="3"/>
      <dgm:spPr/>
      <dgm:t>
        <a:bodyPr/>
        <a:lstStyle/>
        <a:p>
          <a:endParaRPr lang="id-ID"/>
        </a:p>
      </dgm:t>
    </dgm:pt>
    <dgm:pt modelId="{4F219734-FDF1-4FAD-903C-4A232724F8A0}" type="pres">
      <dgm:prSet presAssocID="{20FBB8C4-2973-441D-9F03-7CC5AF01AA1C}" presName="connector1" presStyleLbl="sibTrans2D1" presStyleIdx="0" presStyleCnt="3" custScaleX="73345" custScaleY="74438" custLinFactNeighborX="5309" custLinFactNeighborY="3112"/>
      <dgm:spPr/>
      <dgm:t>
        <a:bodyPr/>
        <a:lstStyle/>
        <a:p>
          <a:endParaRPr lang="id-ID"/>
        </a:p>
      </dgm:t>
    </dgm:pt>
    <dgm:pt modelId="{BF517763-D1C4-4C3A-AD45-85F5E7269588}" type="pres">
      <dgm:prSet presAssocID="{A780CD01-A1E1-4B76-98AD-0DFBDFF118BD}" presName="connector2" presStyleLbl="sibTrans2D1" presStyleIdx="1" presStyleCnt="3" custLinFactNeighborX="-9450"/>
      <dgm:spPr/>
      <dgm:t>
        <a:bodyPr/>
        <a:lstStyle/>
        <a:p>
          <a:endParaRPr lang="id-ID"/>
        </a:p>
      </dgm:t>
    </dgm:pt>
    <dgm:pt modelId="{4B123106-9BB6-4C67-B6DF-4C83950B6B12}" type="pres">
      <dgm:prSet presAssocID="{F0C18578-7933-4903-A986-37676F3BA070}" presName="connector3" presStyleLbl="sibTrans2D1" presStyleIdx="2" presStyleCnt="3" custLinFactNeighborX="-2414" custLinFactNeighborY="-12885"/>
      <dgm:spPr/>
      <dgm:t>
        <a:bodyPr/>
        <a:lstStyle/>
        <a:p>
          <a:endParaRPr lang="id-ID"/>
        </a:p>
      </dgm:t>
    </dgm:pt>
  </dgm:ptLst>
  <dgm:cxnLst>
    <dgm:cxn modelId="{C65D78EB-56CE-48B8-AE0F-6BACE4396CAD}" type="presOf" srcId="{DD1271B0-8FBD-47BF-92E7-632C04F0EECD}" destId="{91F68144-2A3A-4811-89BE-BADC588684E6}" srcOrd="1" destOrd="0" presId="urn:microsoft.com/office/officeart/2005/8/layout/gear1"/>
    <dgm:cxn modelId="{3ED5CBF5-D7AB-4180-95A3-C726FC9E987B}" type="presOf" srcId="{BCA5A3E2-6FD7-42FD-B27D-971C63D090C1}" destId="{117B240E-EE6E-4A5B-ABEB-5DE2263F847D}" srcOrd="0" destOrd="0" presId="urn:microsoft.com/office/officeart/2005/8/layout/gear1"/>
    <dgm:cxn modelId="{A750EB1B-5296-4E75-BA72-1F2E98D3D143}" type="presOf" srcId="{AFD1A1EF-04E1-43A8-986D-A25A5B21838C}" destId="{8BE51060-0B94-4D5A-88DB-8FBD9E2E49F4}" srcOrd="0" destOrd="0" presId="urn:microsoft.com/office/officeart/2005/8/layout/gear1"/>
    <dgm:cxn modelId="{D375DFDA-306F-4793-8D5D-02CFF106FCA9}" type="presOf" srcId="{A780CD01-A1E1-4B76-98AD-0DFBDFF118BD}" destId="{BF517763-D1C4-4C3A-AD45-85F5E7269588}" srcOrd="0" destOrd="0" presId="urn:microsoft.com/office/officeart/2005/8/layout/gear1"/>
    <dgm:cxn modelId="{5F0E10DB-A6F8-41F7-8BF0-33F597BB9475}" type="presOf" srcId="{DD1271B0-8FBD-47BF-92E7-632C04F0EECD}" destId="{2D98DA17-051F-4B41-AE9D-EDC92EFDBF8E}" srcOrd="2" destOrd="0" presId="urn:microsoft.com/office/officeart/2005/8/layout/gear1"/>
    <dgm:cxn modelId="{81EC2F55-D0CB-4D15-9F21-CBD154286D3F}" srcId="{BCA5A3E2-6FD7-42FD-B27D-971C63D090C1}" destId="{DD1271B0-8FBD-47BF-92E7-632C04F0EECD}" srcOrd="0" destOrd="0" parTransId="{30447EDD-EF38-46DD-A3DD-EF18F56BFB44}" sibTransId="{20FBB8C4-2973-441D-9F03-7CC5AF01AA1C}"/>
    <dgm:cxn modelId="{43431830-A535-4BE5-A559-E794F64B752D}" srcId="{BCA5A3E2-6FD7-42FD-B27D-971C63D090C1}" destId="{AFD1A1EF-04E1-43A8-986D-A25A5B21838C}" srcOrd="2" destOrd="0" parTransId="{89AF71D3-E3E7-47B5-90E1-28BF6A3C2E16}" sibTransId="{F0C18578-7933-4903-A986-37676F3BA070}"/>
    <dgm:cxn modelId="{09EF62AF-A4A1-423E-8816-628AB53C1418}" type="presOf" srcId="{AFD1A1EF-04E1-43A8-986D-A25A5B21838C}" destId="{4A4DA6A1-30CF-4372-AEDB-55F491BFE6CE}" srcOrd="1" destOrd="0" presId="urn:microsoft.com/office/officeart/2005/8/layout/gear1"/>
    <dgm:cxn modelId="{B6D44BD6-F1FC-4848-A945-C3E9562A5994}" type="presOf" srcId="{1831014F-CB3C-4BAB-9BA1-96A8E85B9500}" destId="{E59D391C-EA42-4571-B567-8CD94119FE15}" srcOrd="0" destOrd="0" presId="urn:microsoft.com/office/officeart/2005/8/layout/gear1"/>
    <dgm:cxn modelId="{A467FD1E-C88F-46AF-A2D5-7C4AFDF2B630}" type="presOf" srcId="{AFD1A1EF-04E1-43A8-986D-A25A5B21838C}" destId="{CAA988A0-73E3-4BEA-9650-D4AE73CDD593}" srcOrd="3" destOrd="0" presId="urn:microsoft.com/office/officeart/2005/8/layout/gear1"/>
    <dgm:cxn modelId="{DE1301BB-5BA4-4BB5-A869-86A9EA601B0F}" type="presOf" srcId="{1831014F-CB3C-4BAB-9BA1-96A8E85B9500}" destId="{141B5FB9-F696-4AA8-8ECA-1406327922EE}" srcOrd="2" destOrd="0" presId="urn:microsoft.com/office/officeart/2005/8/layout/gear1"/>
    <dgm:cxn modelId="{1832095F-4819-46AB-AEF2-9BEAF6718C6F}" srcId="{BCA5A3E2-6FD7-42FD-B27D-971C63D090C1}" destId="{1831014F-CB3C-4BAB-9BA1-96A8E85B9500}" srcOrd="1" destOrd="0" parTransId="{CCD4784A-1B18-42EE-A4BE-F963EDF00B12}" sibTransId="{A780CD01-A1E1-4B76-98AD-0DFBDFF118BD}"/>
    <dgm:cxn modelId="{27E25EB9-7916-4948-B3A3-EDDFA2B1C1B3}" type="presOf" srcId="{F0C18578-7933-4903-A986-37676F3BA070}" destId="{4B123106-9BB6-4C67-B6DF-4C83950B6B12}" srcOrd="0" destOrd="0" presId="urn:microsoft.com/office/officeart/2005/8/layout/gear1"/>
    <dgm:cxn modelId="{A3294231-9330-40B7-A9B6-43A8F192BDEC}" type="presOf" srcId="{AFD1A1EF-04E1-43A8-986D-A25A5B21838C}" destId="{5BB2E61E-A62C-4415-92DA-182FD75CB365}" srcOrd="2" destOrd="0" presId="urn:microsoft.com/office/officeart/2005/8/layout/gear1"/>
    <dgm:cxn modelId="{AF12879C-4931-4A1E-BB38-DD78E7C018EF}" type="presOf" srcId="{1831014F-CB3C-4BAB-9BA1-96A8E85B9500}" destId="{3C750B19-F803-4CB1-9D77-6CAEAD4F541C}" srcOrd="1" destOrd="0" presId="urn:microsoft.com/office/officeart/2005/8/layout/gear1"/>
    <dgm:cxn modelId="{88687783-9605-43CD-B21C-8ACF00CB6D1D}" type="presOf" srcId="{DD1271B0-8FBD-47BF-92E7-632C04F0EECD}" destId="{F48A0312-DBA2-4647-9A0C-6D8E7CCA1CB4}" srcOrd="0" destOrd="0" presId="urn:microsoft.com/office/officeart/2005/8/layout/gear1"/>
    <dgm:cxn modelId="{A3DFBC19-674D-43DE-94EF-62B0A3E621EA}" type="presOf" srcId="{20FBB8C4-2973-441D-9F03-7CC5AF01AA1C}" destId="{4F219734-FDF1-4FAD-903C-4A232724F8A0}" srcOrd="0" destOrd="0" presId="urn:microsoft.com/office/officeart/2005/8/layout/gear1"/>
    <dgm:cxn modelId="{37C24745-424B-4756-B256-030DCD05F218}" type="presParOf" srcId="{117B240E-EE6E-4A5B-ABEB-5DE2263F847D}" destId="{F48A0312-DBA2-4647-9A0C-6D8E7CCA1CB4}" srcOrd="0" destOrd="0" presId="urn:microsoft.com/office/officeart/2005/8/layout/gear1"/>
    <dgm:cxn modelId="{A5F74EF1-B3CF-4DBC-B307-FB3D04FB1F77}" type="presParOf" srcId="{117B240E-EE6E-4A5B-ABEB-5DE2263F847D}" destId="{91F68144-2A3A-4811-89BE-BADC588684E6}" srcOrd="1" destOrd="0" presId="urn:microsoft.com/office/officeart/2005/8/layout/gear1"/>
    <dgm:cxn modelId="{433C20F6-BF17-4D5D-9924-8342FED3336C}" type="presParOf" srcId="{117B240E-EE6E-4A5B-ABEB-5DE2263F847D}" destId="{2D98DA17-051F-4B41-AE9D-EDC92EFDBF8E}" srcOrd="2" destOrd="0" presId="urn:microsoft.com/office/officeart/2005/8/layout/gear1"/>
    <dgm:cxn modelId="{C67C1E6D-4E67-4DA4-A3FA-473D27462262}" type="presParOf" srcId="{117B240E-EE6E-4A5B-ABEB-5DE2263F847D}" destId="{E59D391C-EA42-4571-B567-8CD94119FE15}" srcOrd="3" destOrd="0" presId="urn:microsoft.com/office/officeart/2005/8/layout/gear1"/>
    <dgm:cxn modelId="{3C42F903-FB13-4475-A57F-837C23ED02BA}" type="presParOf" srcId="{117B240E-EE6E-4A5B-ABEB-5DE2263F847D}" destId="{3C750B19-F803-4CB1-9D77-6CAEAD4F541C}" srcOrd="4" destOrd="0" presId="urn:microsoft.com/office/officeart/2005/8/layout/gear1"/>
    <dgm:cxn modelId="{D263476A-FAC9-4272-9EDC-B1299B680882}" type="presParOf" srcId="{117B240E-EE6E-4A5B-ABEB-5DE2263F847D}" destId="{141B5FB9-F696-4AA8-8ECA-1406327922EE}" srcOrd="5" destOrd="0" presId="urn:microsoft.com/office/officeart/2005/8/layout/gear1"/>
    <dgm:cxn modelId="{35654699-9B4D-4191-B26B-C68D701C8E03}" type="presParOf" srcId="{117B240E-EE6E-4A5B-ABEB-5DE2263F847D}" destId="{8BE51060-0B94-4D5A-88DB-8FBD9E2E49F4}" srcOrd="6" destOrd="0" presId="urn:microsoft.com/office/officeart/2005/8/layout/gear1"/>
    <dgm:cxn modelId="{C88E7C4A-94A5-4585-A524-A5BC10814290}" type="presParOf" srcId="{117B240E-EE6E-4A5B-ABEB-5DE2263F847D}" destId="{4A4DA6A1-30CF-4372-AEDB-55F491BFE6CE}" srcOrd="7" destOrd="0" presId="urn:microsoft.com/office/officeart/2005/8/layout/gear1"/>
    <dgm:cxn modelId="{B30610E7-6151-4EBB-966A-06A39F84FEA2}" type="presParOf" srcId="{117B240E-EE6E-4A5B-ABEB-5DE2263F847D}" destId="{5BB2E61E-A62C-4415-92DA-182FD75CB365}" srcOrd="8" destOrd="0" presId="urn:microsoft.com/office/officeart/2005/8/layout/gear1"/>
    <dgm:cxn modelId="{C337571E-909D-4820-9DEC-99D38595FD4A}" type="presParOf" srcId="{117B240E-EE6E-4A5B-ABEB-5DE2263F847D}" destId="{CAA988A0-73E3-4BEA-9650-D4AE73CDD593}" srcOrd="9" destOrd="0" presId="urn:microsoft.com/office/officeart/2005/8/layout/gear1"/>
    <dgm:cxn modelId="{66AD764D-95F5-47C7-A04C-386959BB8FB3}" type="presParOf" srcId="{117B240E-EE6E-4A5B-ABEB-5DE2263F847D}" destId="{4F219734-FDF1-4FAD-903C-4A232724F8A0}" srcOrd="10" destOrd="0" presId="urn:microsoft.com/office/officeart/2005/8/layout/gear1"/>
    <dgm:cxn modelId="{32849627-82F7-491F-A829-81D1A5DE8D51}" type="presParOf" srcId="{117B240E-EE6E-4A5B-ABEB-5DE2263F847D}" destId="{BF517763-D1C4-4C3A-AD45-85F5E7269588}" srcOrd="11" destOrd="0" presId="urn:microsoft.com/office/officeart/2005/8/layout/gear1"/>
    <dgm:cxn modelId="{6ADA6353-76BB-4C1F-8BD1-EDFD6C1B18ED}" type="presParOf" srcId="{117B240E-EE6E-4A5B-ABEB-5DE2263F847D}" destId="{4B123106-9BB6-4C67-B6DF-4C83950B6B1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F9A184-D33E-442E-B697-C074EB6B00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1CD47-C7B2-4855-9620-3AE0F7B3B340}">
      <dgm:prSet/>
      <dgm:spPr/>
      <dgm:t>
        <a:bodyPr/>
        <a:lstStyle/>
        <a:p>
          <a:r>
            <a:rPr lang="en-US" b="0" i="0" baseline="0" dirty="0" err="1">
              <a:solidFill>
                <a:schemeClr val="tx1"/>
              </a:solidFill>
            </a:rPr>
            <a:t>Menjamin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hak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warga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negara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untuk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1" i="0" baseline="0" dirty="0" err="1">
              <a:solidFill>
                <a:schemeClr val="tx1"/>
              </a:solidFill>
            </a:rPr>
            <a:t>mengetahui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1" i="0" baseline="0" dirty="0" err="1">
              <a:solidFill>
                <a:schemeClr val="tx1"/>
              </a:solidFill>
            </a:rPr>
            <a:t>rencana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pembuatan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kebijakan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publik</a:t>
          </a:r>
          <a:r>
            <a:rPr lang="en-US" b="0" i="0" baseline="0" dirty="0">
              <a:solidFill>
                <a:schemeClr val="tx1"/>
              </a:solidFill>
            </a:rPr>
            <a:t>, </a:t>
          </a:r>
          <a:r>
            <a:rPr lang="en-US" b="1" i="0" baseline="0" dirty="0">
              <a:solidFill>
                <a:schemeClr val="tx1"/>
              </a:solidFill>
            </a:rPr>
            <a:t>program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kebijakan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publik</a:t>
          </a:r>
          <a:r>
            <a:rPr lang="en-US" b="0" i="0" baseline="0" dirty="0">
              <a:solidFill>
                <a:schemeClr val="tx1"/>
              </a:solidFill>
            </a:rPr>
            <a:t>, </a:t>
          </a:r>
          <a:r>
            <a:rPr lang="en-US" b="0" i="0" baseline="0" dirty="0" err="1">
              <a:solidFill>
                <a:schemeClr val="tx1"/>
              </a:solidFill>
            </a:rPr>
            <a:t>dan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1" i="0" baseline="0" dirty="0">
              <a:solidFill>
                <a:schemeClr val="tx1"/>
              </a:solidFill>
            </a:rPr>
            <a:t>proses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pengambilan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keputusan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publik</a:t>
          </a:r>
          <a:r>
            <a:rPr lang="en-US" b="0" i="0" baseline="0" dirty="0">
              <a:solidFill>
                <a:schemeClr val="tx1"/>
              </a:solidFill>
            </a:rPr>
            <a:t>, </a:t>
          </a:r>
          <a:r>
            <a:rPr lang="en-US" b="0" i="0" baseline="0" dirty="0" err="1">
              <a:solidFill>
                <a:schemeClr val="tx1"/>
              </a:solidFill>
            </a:rPr>
            <a:t>serta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1" i="0" baseline="0" dirty="0" err="1">
              <a:solidFill>
                <a:schemeClr val="tx1"/>
              </a:solidFill>
            </a:rPr>
            <a:t>alasan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pengambilan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suatu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keputusan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publik</a:t>
          </a:r>
          <a:r>
            <a:rPr lang="en-US" b="0" i="0" baseline="0" dirty="0">
              <a:solidFill>
                <a:schemeClr val="tx1"/>
              </a:solidFill>
            </a:rPr>
            <a:t>; </a:t>
          </a:r>
          <a:endParaRPr lang="en-US" dirty="0">
            <a:solidFill>
              <a:schemeClr val="tx1"/>
            </a:solidFill>
          </a:endParaRPr>
        </a:p>
      </dgm:t>
    </dgm:pt>
    <dgm:pt modelId="{915FB292-3F6F-40D5-8218-902BC62D1DC1}" type="parTrans" cxnId="{85B61895-1F2B-4329-9A62-C170F80844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B3838C-2A3B-401E-88DD-6CC8C20908B3}" type="sibTrans" cxnId="{85B61895-1F2B-4329-9A62-C170F80844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2FAA42-F608-40E7-B0B2-B161E2026F04}">
      <dgm:prSet/>
      <dgm:spPr/>
      <dgm:t>
        <a:bodyPr/>
        <a:lstStyle/>
        <a:p>
          <a:r>
            <a:rPr lang="en-US" b="0" i="0" baseline="0" dirty="0" err="1">
              <a:solidFill>
                <a:schemeClr val="tx1"/>
              </a:solidFill>
            </a:rPr>
            <a:t>Mendorong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partisipasi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masyarakat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dalam</a:t>
          </a:r>
          <a:r>
            <a:rPr lang="en-US" b="0" i="0" baseline="0" dirty="0">
              <a:solidFill>
                <a:schemeClr val="tx1"/>
              </a:solidFill>
            </a:rPr>
            <a:t> proses </a:t>
          </a:r>
          <a:r>
            <a:rPr lang="en-US" b="0" i="0" baseline="0" dirty="0" err="1">
              <a:solidFill>
                <a:schemeClr val="tx1"/>
              </a:solidFill>
            </a:rPr>
            <a:t>pengambilan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kebijakan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publik</a:t>
          </a:r>
          <a:r>
            <a:rPr lang="en-US" b="0" i="0" baseline="0" dirty="0">
              <a:solidFill>
                <a:schemeClr val="tx1"/>
              </a:solidFill>
            </a:rPr>
            <a:t>; </a:t>
          </a:r>
          <a:endParaRPr lang="en-US" dirty="0">
            <a:solidFill>
              <a:schemeClr val="tx1"/>
            </a:solidFill>
          </a:endParaRPr>
        </a:p>
      </dgm:t>
    </dgm:pt>
    <dgm:pt modelId="{5ECA03BB-B3CD-4C70-B55E-70A450B7C9A6}" type="parTrans" cxnId="{E21B7AF6-6F1D-453F-93C3-47443C9E48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D8F171-BEA2-43EA-9C2B-247D51ECCF14}" type="sibTrans" cxnId="{E21B7AF6-6F1D-453F-93C3-47443C9E48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ECB028-01EE-4DFC-81F1-D62D9F9FC51F}">
      <dgm:prSet/>
      <dgm:spPr/>
      <dgm:t>
        <a:bodyPr/>
        <a:lstStyle/>
        <a:p>
          <a:r>
            <a:rPr lang="en-US" b="0" i="0" baseline="0">
              <a:solidFill>
                <a:schemeClr val="tx1"/>
              </a:solidFill>
            </a:rPr>
            <a:t>Meningkatkan peran aktif masyarakat dalam pengambilan kebijakan publik dan pengelolaan Badan Publik yang baik; </a:t>
          </a:r>
          <a:endParaRPr lang="en-US">
            <a:solidFill>
              <a:schemeClr val="tx1"/>
            </a:solidFill>
          </a:endParaRPr>
        </a:p>
      </dgm:t>
    </dgm:pt>
    <dgm:pt modelId="{63823DB5-0D52-4EDB-B3F8-675E1EA0759A}" type="parTrans" cxnId="{377BF74F-6443-4F20-B748-5E58FD1E87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C7C3D8-9FF7-4F89-8803-A4319F084BEF}" type="sibTrans" cxnId="{377BF74F-6443-4F20-B748-5E58FD1E87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FFE4EA-4FC6-447D-831C-6C32A6C7731D}">
      <dgm:prSet/>
      <dgm:spPr/>
      <dgm:t>
        <a:bodyPr/>
        <a:lstStyle/>
        <a:p>
          <a:r>
            <a:rPr lang="en-US" b="0" i="0" baseline="0">
              <a:solidFill>
                <a:schemeClr val="tx1"/>
              </a:solidFill>
            </a:rPr>
            <a:t>Mewujudkan penyelenggaraan negara yang baik, yaitu yang transparan, efektif dan efisien, akuntabel serta dapat dipertanggungjawabkan; </a:t>
          </a:r>
          <a:endParaRPr lang="en-US">
            <a:solidFill>
              <a:schemeClr val="tx1"/>
            </a:solidFill>
          </a:endParaRPr>
        </a:p>
      </dgm:t>
    </dgm:pt>
    <dgm:pt modelId="{67E069FC-360E-45D0-AC19-C8156452B1A7}" type="parTrans" cxnId="{C67B1D03-3AA1-48D9-8359-F637607933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A02E24-C233-4877-827C-8E9042EAC04C}" type="sibTrans" cxnId="{C67B1D03-3AA1-48D9-8359-F637607933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F0E393-B47F-478D-BEA4-5BAFD6C7C346}">
      <dgm:prSet/>
      <dgm:spPr/>
      <dgm:t>
        <a:bodyPr/>
        <a:lstStyle/>
        <a:p>
          <a:r>
            <a:rPr lang="en-US" b="0" i="0" baseline="0">
              <a:solidFill>
                <a:schemeClr val="tx1"/>
              </a:solidFill>
            </a:rPr>
            <a:t>Mengetahui alasan kebijakan publik yang mempengaruhi hajat hidup orang banyak; </a:t>
          </a:r>
          <a:endParaRPr lang="en-US">
            <a:solidFill>
              <a:schemeClr val="tx1"/>
            </a:solidFill>
          </a:endParaRPr>
        </a:p>
      </dgm:t>
    </dgm:pt>
    <dgm:pt modelId="{635A8249-6FFC-4997-90E8-FA30B3B8117B}" type="parTrans" cxnId="{3D30DF8C-5764-4070-B6C3-A71F1B6449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D08DD9-E76A-46C7-A899-D1AD502294E5}" type="sibTrans" cxnId="{3D30DF8C-5764-4070-B6C3-A71F1B6449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A247C7-5A7B-4E42-AABB-68E30EBEB6BC}">
      <dgm:prSet/>
      <dgm:spPr/>
      <dgm:t>
        <a:bodyPr/>
        <a:lstStyle/>
        <a:p>
          <a:r>
            <a:rPr lang="en-US" b="0" i="0" baseline="0">
              <a:solidFill>
                <a:schemeClr val="tx1"/>
              </a:solidFill>
            </a:rPr>
            <a:t>Mengembangkan ilmu pengetahuan dan mencerdaskan kehidupan bangsa; dan/atau </a:t>
          </a:r>
          <a:endParaRPr lang="en-US">
            <a:solidFill>
              <a:schemeClr val="tx1"/>
            </a:solidFill>
          </a:endParaRPr>
        </a:p>
      </dgm:t>
    </dgm:pt>
    <dgm:pt modelId="{2FC992B5-834F-4DAC-9E4F-D7205B34E3E1}" type="parTrans" cxnId="{BE4CEC52-5C59-4404-B3C7-C1398A7B80E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AD91791-5695-4891-9D9A-EC973DED9494}" type="sibTrans" cxnId="{BE4CEC52-5C59-4404-B3C7-C1398A7B80E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71868D-1D03-4582-97E2-12125B325C01}">
      <dgm:prSet/>
      <dgm:spPr/>
      <dgm:t>
        <a:bodyPr/>
        <a:lstStyle/>
        <a:p>
          <a:r>
            <a:rPr lang="en-US" b="0" i="0" baseline="0" dirty="0" err="1">
              <a:solidFill>
                <a:schemeClr val="tx1"/>
              </a:solidFill>
            </a:rPr>
            <a:t>Meningkatkan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pengelolaan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dan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pelayanan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informasi</a:t>
          </a:r>
          <a:r>
            <a:rPr lang="en-US" b="0" i="0" baseline="0" dirty="0">
              <a:solidFill>
                <a:schemeClr val="tx1"/>
              </a:solidFill>
            </a:rPr>
            <a:t> di </a:t>
          </a:r>
          <a:r>
            <a:rPr lang="en-US" b="0" i="0" baseline="0" dirty="0" err="1">
              <a:solidFill>
                <a:schemeClr val="tx1"/>
              </a:solidFill>
            </a:rPr>
            <a:t>lingkungan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Badan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Publik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untuk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menghasilkan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layanan</a:t>
          </a:r>
          <a:r>
            <a:rPr lang="en-US" b="0" i="0" baseline="0" dirty="0">
              <a:solidFill>
                <a:schemeClr val="tx1"/>
              </a:solidFill>
            </a:rPr>
            <a:t> </a:t>
          </a:r>
          <a:r>
            <a:rPr lang="en-US" b="0" i="0" baseline="0" dirty="0" err="1">
              <a:solidFill>
                <a:schemeClr val="tx1"/>
              </a:solidFill>
            </a:rPr>
            <a:t>informasi</a:t>
          </a:r>
          <a:r>
            <a:rPr lang="en-US" b="0" i="0" baseline="0" dirty="0">
              <a:solidFill>
                <a:schemeClr val="tx1"/>
              </a:solidFill>
            </a:rPr>
            <a:t> yang </a:t>
          </a:r>
          <a:r>
            <a:rPr lang="en-US" b="0" i="0" baseline="0" dirty="0" err="1">
              <a:solidFill>
                <a:schemeClr val="tx1"/>
              </a:solidFill>
            </a:rPr>
            <a:t>berkualitas</a:t>
          </a:r>
          <a:r>
            <a:rPr lang="en-US" b="0" i="0" baseline="0" dirty="0">
              <a:solidFill>
                <a:schemeClr val="tx1"/>
              </a:solidFill>
            </a:rPr>
            <a:t>.</a:t>
          </a:r>
          <a:r>
            <a:rPr lang="id-ID" b="0" i="0" baseline="0" dirty="0">
              <a:solidFill>
                <a:schemeClr val="tx1"/>
              </a:solidFill>
            </a:rPr>
            <a:t/>
          </a:r>
          <a:br>
            <a:rPr lang="id-ID" b="0" i="0" baseline="0" dirty="0">
              <a:solidFill>
                <a:schemeClr val="tx1"/>
              </a:solidFill>
            </a:rPr>
          </a:br>
          <a:endParaRPr lang="en-US" b="0" dirty="0">
            <a:solidFill>
              <a:schemeClr val="tx1"/>
            </a:solidFill>
          </a:endParaRPr>
        </a:p>
      </dgm:t>
    </dgm:pt>
    <dgm:pt modelId="{A7EEF255-707F-4D4A-8A71-601839936FF8}" type="parTrans" cxnId="{FE8593AC-F16D-4DB9-847D-3B435753C4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B2C14B-C453-46D6-992B-DB0BDD038203}" type="sibTrans" cxnId="{FE8593AC-F16D-4DB9-847D-3B435753C4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80B3DB-B84A-4197-BC4B-96B2F754C439}" type="pres">
      <dgm:prSet presAssocID="{57F9A184-D33E-442E-B697-C074EB6B00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BC499FB-0F0D-431E-B474-C62B7C2D0FB5}" type="pres">
      <dgm:prSet presAssocID="{A4C1CD47-C7B2-4855-9620-3AE0F7B3B340}" presName="parentText" presStyleLbl="node1" presStyleIdx="0" presStyleCnt="7" custScaleY="7496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766124-C678-408B-B33D-4F4A6B8BA916}" type="pres">
      <dgm:prSet presAssocID="{B1B3838C-2A3B-401E-88DD-6CC8C20908B3}" presName="spacer" presStyleCnt="0"/>
      <dgm:spPr/>
    </dgm:pt>
    <dgm:pt modelId="{247495E9-CBC9-46E5-BBD0-01B838FA0D2A}" type="pres">
      <dgm:prSet presAssocID="{A62FAA42-F608-40E7-B0B2-B161E2026F04}" presName="parentText" presStyleLbl="node1" presStyleIdx="1" presStyleCnt="7" custScaleY="6851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5B1FB8-C2FE-41B3-BAE2-4914A3B24529}" type="pres">
      <dgm:prSet presAssocID="{A9D8F171-BEA2-43EA-9C2B-247D51ECCF14}" presName="spacer" presStyleCnt="0"/>
      <dgm:spPr/>
    </dgm:pt>
    <dgm:pt modelId="{ED56598A-332D-4726-8566-679040863E5E}" type="pres">
      <dgm:prSet presAssocID="{54ECB028-01EE-4DFC-81F1-D62D9F9FC51F}" presName="parentText" presStyleLbl="node1" presStyleIdx="2" presStyleCnt="7" custScaleY="7046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42B00B-26E4-4A04-BD0D-9A312BDEE7B0}" type="pres">
      <dgm:prSet presAssocID="{20C7C3D8-9FF7-4F89-8803-A4319F084BEF}" presName="spacer" presStyleCnt="0"/>
      <dgm:spPr/>
    </dgm:pt>
    <dgm:pt modelId="{3D6CCD1D-084D-46B2-BF44-1C1B8E0B479D}" type="pres">
      <dgm:prSet presAssocID="{00FFE4EA-4FC6-447D-831C-6C32A6C7731D}" presName="parentText" presStyleLbl="node1" presStyleIdx="3" presStyleCnt="7" custScaleY="6851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D98D5D-16D0-4C90-9DD6-A09295BA2A0B}" type="pres">
      <dgm:prSet presAssocID="{A3A02E24-C233-4877-827C-8E9042EAC04C}" presName="spacer" presStyleCnt="0"/>
      <dgm:spPr/>
    </dgm:pt>
    <dgm:pt modelId="{49D618F7-A8F3-4B11-A337-2788A60BD6F9}" type="pres">
      <dgm:prSet presAssocID="{95F0E393-B47F-478D-BEA4-5BAFD6C7C346}" presName="parentText" presStyleLbl="node1" presStyleIdx="4" presStyleCnt="7" custScaleY="6851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525CC5-E8B3-4C5B-AC84-59F91FF1AFDE}" type="pres">
      <dgm:prSet presAssocID="{4DD08DD9-E76A-46C7-A899-D1AD502294E5}" presName="spacer" presStyleCnt="0"/>
      <dgm:spPr/>
    </dgm:pt>
    <dgm:pt modelId="{7C3C0165-F741-48F7-89FE-6EFD151824E0}" type="pres">
      <dgm:prSet presAssocID="{1CA247C7-5A7B-4E42-AABB-68E30EBEB6BC}" presName="parentText" presStyleLbl="node1" presStyleIdx="5" presStyleCnt="7" custScaleY="6851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4DE4AB-C1C1-480E-97A9-C335EA243287}" type="pres">
      <dgm:prSet presAssocID="{DAD91791-5695-4891-9D9A-EC973DED9494}" presName="spacer" presStyleCnt="0"/>
      <dgm:spPr/>
    </dgm:pt>
    <dgm:pt modelId="{034F5784-564D-458A-8213-C61ADD6AE918}" type="pres">
      <dgm:prSet presAssocID="{C271868D-1D03-4582-97E2-12125B325C01}" presName="parentText" presStyleLbl="node1" presStyleIdx="6" presStyleCnt="7" custScaleY="6438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AD47CB2-6B4A-4ECF-A869-406FEC4892BF}" type="presOf" srcId="{00FFE4EA-4FC6-447D-831C-6C32A6C7731D}" destId="{3D6CCD1D-084D-46B2-BF44-1C1B8E0B479D}" srcOrd="0" destOrd="0" presId="urn:microsoft.com/office/officeart/2005/8/layout/vList2"/>
    <dgm:cxn modelId="{BE4CEC52-5C59-4404-B3C7-C1398A7B80EA}" srcId="{57F9A184-D33E-442E-B697-C074EB6B001D}" destId="{1CA247C7-5A7B-4E42-AABB-68E30EBEB6BC}" srcOrd="5" destOrd="0" parTransId="{2FC992B5-834F-4DAC-9E4F-D7205B34E3E1}" sibTransId="{DAD91791-5695-4891-9D9A-EC973DED9494}"/>
    <dgm:cxn modelId="{46954732-1D13-41F2-AC3F-383DE05A2AC0}" type="presOf" srcId="{95F0E393-B47F-478D-BEA4-5BAFD6C7C346}" destId="{49D618F7-A8F3-4B11-A337-2788A60BD6F9}" srcOrd="0" destOrd="0" presId="urn:microsoft.com/office/officeart/2005/8/layout/vList2"/>
    <dgm:cxn modelId="{85B61895-1F2B-4329-9A62-C170F80844CD}" srcId="{57F9A184-D33E-442E-B697-C074EB6B001D}" destId="{A4C1CD47-C7B2-4855-9620-3AE0F7B3B340}" srcOrd="0" destOrd="0" parTransId="{915FB292-3F6F-40D5-8218-902BC62D1DC1}" sibTransId="{B1B3838C-2A3B-401E-88DD-6CC8C20908B3}"/>
    <dgm:cxn modelId="{C67B1D03-3AA1-48D9-8359-F6376079338F}" srcId="{57F9A184-D33E-442E-B697-C074EB6B001D}" destId="{00FFE4EA-4FC6-447D-831C-6C32A6C7731D}" srcOrd="3" destOrd="0" parTransId="{67E069FC-360E-45D0-AC19-C8156452B1A7}" sibTransId="{A3A02E24-C233-4877-827C-8E9042EAC04C}"/>
    <dgm:cxn modelId="{2EFC34AE-9907-45D5-8431-6B818AF96962}" type="presOf" srcId="{54ECB028-01EE-4DFC-81F1-D62D9F9FC51F}" destId="{ED56598A-332D-4726-8566-679040863E5E}" srcOrd="0" destOrd="0" presId="urn:microsoft.com/office/officeart/2005/8/layout/vList2"/>
    <dgm:cxn modelId="{FE8593AC-F16D-4DB9-847D-3B435753C4EE}" srcId="{57F9A184-D33E-442E-B697-C074EB6B001D}" destId="{C271868D-1D03-4582-97E2-12125B325C01}" srcOrd="6" destOrd="0" parTransId="{A7EEF255-707F-4D4A-8A71-601839936FF8}" sibTransId="{84B2C14B-C453-46D6-992B-DB0BDD038203}"/>
    <dgm:cxn modelId="{377BF74F-6443-4F20-B748-5E58FD1E8754}" srcId="{57F9A184-D33E-442E-B697-C074EB6B001D}" destId="{54ECB028-01EE-4DFC-81F1-D62D9F9FC51F}" srcOrd="2" destOrd="0" parTransId="{63823DB5-0D52-4EDB-B3F8-675E1EA0759A}" sibTransId="{20C7C3D8-9FF7-4F89-8803-A4319F084BEF}"/>
    <dgm:cxn modelId="{3D30DF8C-5764-4070-B6C3-A71F1B644946}" srcId="{57F9A184-D33E-442E-B697-C074EB6B001D}" destId="{95F0E393-B47F-478D-BEA4-5BAFD6C7C346}" srcOrd="4" destOrd="0" parTransId="{635A8249-6FFC-4997-90E8-FA30B3B8117B}" sibTransId="{4DD08DD9-E76A-46C7-A899-D1AD502294E5}"/>
    <dgm:cxn modelId="{D66CD6BE-8675-40B7-9E1D-C22B49E8C9BF}" type="presOf" srcId="{1CA247C7-5A7B-4E42-AABB-68E30EBEB6BC}" destId="{7C3C0165-F741-48F7-89FE-6EFD151824E0}" srcOrd="0" destOrd="0" presId="urn:microsoft.com/office/officeart/2005/8/layout/vList2"/>
    <dgm:cxn modelId="{F2AF2CED-915C-4E2B-A9E8-CA5325815932}" type="presOf" srcId="{C271868D-1D03-4582-97E2-12125B325C01}" destId="{034F5784-564D-458A-8213-C61ADD6AE918}" srcOrd="0" destOrd="0" presId="urn:microsoft.com/office/officeart/2005/8/layout/vList2"/>
    <dgm:cxn modelId="{E21B7AF6-6F1D-453F-93C3-47443C9E4806}" srcId="{57F9A184-D33E-442E-B697-C074EB6B001D}" destId="{A62FAA42-F608-40E7-B0B2-B161E2026F04}" srcOrd="1" destOrd="0" parTransId="{5ECA03BB-B3CD-4C70-B55E-70A450B7C9A6}" sibTransId="{A9D8F171-BEA2-43EA-9C2B-247D51ECCF14}"/>
    <dgm:cxn modelId="{0122BDBA-85D1-4E65-B4F7-2B5BAAFF8724}" type="presOf" srcId="{A4C1CD47-C7B2-4855-9620-3AE0F7B3B340}" destId="{1BC499FB-0F0D-431E-B474-C62B7C2D0FB5}" srcOrd="0" destOrd="0" presId="urn:microsoft.com/office/officeart/2005/8/layout/vList2"/>
    <dgm:cxn modelId="{69662D84-1ECF-4A79-A564-D850804BB930}" type="presOf" srcId="{A62FAA42-F608-40E7-B0B2-B161E2026F04}" destId="{247495E9-CBC9-46E5-BBD0-01B838FA0D2A}" srcOrd="0" destOrd="0" presId="urn:microsoft.com/office/officeart/2005/8/layout/vList2"/>
    <dgm:cxn modelId="{7BDAEA30-211B-43EA-9F27-9CAD2D344494}" type="presOf" srcId="{57F9A184-D33E-442E-B697-C074EB6B001D}" destId="{2980B3DB-B84A-4197-BC4B-96B2F754C439}" srcOrd="0" destOrd="0" presId="urn:microsoft.com/office/officeart/2005/8/layout/vList2"/>
    <dgm:cxn modelId="{B009EC98-EB70-4A63-9DB1-A8D20A2FB8A2}" type="presParOf" srcId="{2980B3DB-B84A-4197-BC4B-96B2F754C439}" destId="{1BC499FB-0F0D-431E-B474-C62B7C2D0FB5}" srcOrd="0" destOrd="0" presId="urn:microsoft.com/office/officeart/2005/8/layout/vList2"/>
    <dgm:cxn modelId="{81BF7749-C3F8-41DC-98FA-FF663313E24D}" type="presParOf" srcId="{2980B3DB-B84A-4197-BC4B-96B2F754C439}" destId="{BA766124-C678-408B-B33D-4F4A6B8BA916}" srcOrd="1" destOrd="0" presId="urn:microsoft.com/office/officeart/2005/8/layout/vList2"/>
    <dgm:cxn modelId="{D6F5DCEE-B70E-4851-95B7-0C6BA5BA2A37}" type="presParOf" srcId="{2980B3DB-B84A-4197-BC4B-96B2F754C439}" destId="{247495E9-CBC9-46E5-BBD0-01B838FA0D2A}" srcOrd="2" destOrd="0" presId="urn:microsoft.com/office/officeart/2005/8/layout/vList2"/>
    <dgm:cxn modelId="{A67D926F-142F-40A9-9401-610DBE7BD02A}" type="presParOf" srcId="{2980B3DB-B84A-4197-BC4B-96B2F754C439}" destId="{4C5B1FB8-C2FE-41B3-BAE2-4914A3B24529}" srcOrd="3" destOrd="0" presId="urn:microsoft.com/office/officeart/2005/8/layout/vList2"/>
    <dgm:cxn modelId="{86F62759-50F1-447D-B098-CCB62AE76A11}" type="presParOf" srcId="{2980B3DB-B84A-4197-BC4B-96B2F754C439}" destId="{ED56598A-332D-4726-8566-679040863E5E}" srcOrd="4" destOrd="0" presId="urn:microsoft.com/office/officeart/2005/8/layout/vList2"/>
    <dgm:cxn modelId="{2C6119E0-370A-41FB-AD6B-6E85CE3B9D78}" type="presParOf" srcId="{2980B3DB-B84A-4197-BC4B-96B2F754C439}" destId="{1B42B00B-26E4-4A04-BD0D-9A312BDEE7B0}" srcOrd="5" destOrd="0" presId="urn:microsoft.com/office/officeart/2005/8/layout/vList2"/>
    <dgm:cxn modelId="{4ED94F67-1920-4119-9D95-FF35505F24C8}" type="presParOf" srcId="{2980B3DB-B84A-4197-BC4B-96B2F754C439}" destId="{3D6CCD1D-084D-46B2-BF44-1C1B8E0B479D}" srcOrd="6" destOrd="0" presId="urn:microsoft.com/office/officeart/2005/8/layout/vList2"/>
    <dgm:cxn modelId="{56BDDFDB-DCD2-4F1D-8009-F566E7F188A5}" type="presParOf" srcId="{2980B3DB-B84A-4197-BC4B-96B2F754C439}" destId="{33D98D5D-16D0-4C90-9DD6-A09295BA2A0B}" srcOrd="7" destOrd="0" presId="urn:microsoft.com/office/officeart/2005/8/layout/vList2"/>
    <dgm:cxn modelId="{BED8ABE9-DF12-40C3-9858-6247EFFAE141}" type="presParOf" srcId="{2980B3DB-B84A-4197-BC4B-96B2F754C439}" destId="{49D618F7-A8F3-4B11-A337-2788A60BD6F9}" srcOrd="8" destOrd="0" presId="urn:microsoft.com/office/officeart/2005/8/layout/vList2"/>
    <dgm:cxn modelId="{06E00FE3-3988-4E28-98FC-AD94DC53C6A8}" type="presParOf" srcId="{2980B3DB-B84A-4197-BC4B-96B2F754C439}" destId="{AD525CC5-E8B3-4C5B-AC84-59F91FF1AFDE}" srcOrd="9" destOrd="0" presId="urn:microsoft.com/office/officeart/2005/8/layout/vList2"/>
    <dgm:cxn modelId="{8861411D-85AA-46F0-8E92-3A2677AF1E4A}" type="presParOf" srcId="{2980B3DB-B84A-4197-BC4B-96B2F754C439}" destId="{7C3C0165-F741-48F7-89FE-6EFD151824E0}" srcOrd="10" destOrd="0" presId="urn:microsoft.com/office/officeart/2005/8/layout/vList2"/>
    <dgm:cxn modelId="{0CE734BF-5277-49EB-A90C-34ADB4E72BA5}" type="presParOf" srcId="{2980B3DB-B84A-4197-BC4B-96B2F754C439}" destId="{AC4DE4AB-C1C1-480E-97A9-C335EA243287}" srcOrd="11" destOrd="0" presId="urn:microsoft.com/office/officeart/2005/8/layout/vList2"/>
    <dgm:cxn modelId="{51D499E0-B0F8-4EA5-9CB5-5CFAED8CDC68}" type="presParOf" srcId="{2980B3DB-B84A-4197-BC4B-96B2F754C439}" destId="{034F5784-564D-458A-8213-C61ADD6AE91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63544D-ACD9-4E40-A69B-6363D014D5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9B2361-6B8E-45C8-B86B-2F04B7C47050}">
      <dgm:prSet/>
      <dgm:spPr/>
      <dgm:t>
        <a:bodyPr/>
        <a:lstStyle/>
        <a:p>
          <a:r>
            <a:rPr lang="id-ID">
              <a:solidFill>
                <a:schemeClr val="tx1"/>
              </a:solidFill>
            </a:rPr>
            <a:t>Menjamin hak warga negara untuk mengetahui rencana pembuatan kebijakan publik, proses  pengambilan keputusan dan alasannya</a:t>
          </a:r>
          <a:endParaRPr lang="en-US">
            <a:solidFill>
              <a:schemeClr val="tx1"/>
            </a:solidFill>
          </a:endParaRPr>
        </a:p>
      </dgm:t>
    </dgm:pt>
    <dgm:pt modelId="{A83FE0EB-17B0-4441-83BD-A95CAD9E1542}" type="parTrans" cxnId="{59954A9E-58B8-4078-8842-15A0C8493D8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C1D750-E788-4AD1-957C-E6927C89A5AF}" type="sibTrans" cxnId="{59954A9E-58B8-4078-8842-15A0C8493D8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A0F65F-1EBA-4D25-B91C-70EDD2A0980F}">
      <dgm:prSet/>
      <dgm:spPr/>
      <dgm:t>
        <a:bodyPr/>
        <a:lstStyle/>
        <a:p>
          <a:r>
            <a:rPr lang="id-ID">
              <a:solidFill>
                <a:schemeClr val="tx1"/>
              </a:solidFill>
            </a:rPr>
            <a:t>Mewujudkan  Pemerintah Daerah yang  baik</a:t>
          </a:r>
          <a:endParaRPr lang="en-US">
            <a:solidFill>
              <a:schemeClr val="tx1"/>
            </a:solidFill>
          </a:endParaRPr>
        </a:p>
      </dgm:t>
    </dgm:pt>
    <dgm:pt modelId="{B27BC54C-5976-460F-9A55-2F015566DF68}" type="parTrans" cxnId="{81CCE794-AA8B-4619-BF80-843C61A8B3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77D657-3681-4464-8619-E6B4D44009F3}" type="sibTrans" cxnId="{81CCE794-AA8B-4619-BF80-843C61A8B3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105D0A-1A3C-4BAD-9B78-7010EB30B545}">
      <dgm:prSet/>
      <dgm:spPr/>
      <dgm:t>
        <a:bodyPr/>
        <a:lstStyle/>
        <a:p>
          <a:r>
            <a:rPr lang="id-ID">
              <a:solidFill>
                <a:schemeClr val="tx1"/>
              </a:solidFill>
            </a:rPr>
            <a:t>Mengetahui alasan kebijakan publik yang mempengaruhi hajat hidup orang banyak</a:t>
          </a:r>
          <a:endParaRPr lang="en-US">
            <a:solidFill>
              <a:schemeClr val="tx1"/>
            </a:solidFill>
          </a:endParaRPr>
        </a:p>
      </dgm:t>
    </dgm:pt>
    <dgm:pt modelId="{83336275-FCB2-4A20-B9A4-4E543C75F633}" type="parTrans" cxnId="{7602005F-ED22-48BF-92DD-19DCF9C1CC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93AFFE-81B9-4A3F-83F4-AADC09BAA6D2}" type="sibTrans" cxnId="{7602005F-ED22-48BF-92DD-19DCF9C1CC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7F039B-02AF-4A97-B72C-66B0743C1FE6}">
      <dgm:prSet/>
      <dgm:spPr/>
      <dgm:t>
        <a:bodyPr/>
        <a:lstStyle/>
        <a:p>
          <a:r>
            <a:rPr lang="id-ID">
              <a:solidFill>
                <a:schemeClr val="tx1"/>
              </a:solidFill>
            </a:rPr>
            <a:t>Mengembangkan IPTEK</a:t>
          </a:r>
          <a:endParaRPr lang="en-US">
            <a:solidFill>
              <a:schemeClr val="tx1"/>
            </a:solidFill>
          </a:endParaRPr>
        </a:p>
      </dgm:t>
    </dgm:pt>
    <dgm:pt modelId="{0669D3FD-5BB7-49DE-B1FF-F287CCA95E18}" type="parTrans" cxnId="{D4FA7C6D-F8EF-4047-914F-1A62A9F073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F5B2C4E-2BFD-4221-9E4A-5C364092613B}" type="sibTrans" cxnId="{D4FA7C6D-F8EF-4047-914F-1A62A9F073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2B2F24-5AEA-4F8D-9212-890F074A1D55}">
      <dgm:prSet/>
      <dgm:spPr/>
      <dgm:t>
        <a:bodyPr/>
        <a:lstStyle/>
        <a:p>
          <a:r>
            <a:rPr lang="id-ID">
              <a:solidFill>
                <a:schemeClr val="tx1"/>
              </a:solidFill>
            </a:rPr>
            <a:t>Meningkatkan pengelolaan dan pelayanan informasi di lingk. BP yang menghasilkan layanan informasi yang berkualitas</a:t>
          </a:r>
          <a:endParaRPr lang="en-US">
            <a:solidFill>
              <a:schemeClr val="tx1"/>
            </a:solidFill>
          </a:endParaRPr>
        </a:p>
      </dgm:t>
    </dgm:pt>
    <dgm:pt modelId="{06228AAB-CB24-46F0-9FC4-66EC568B3A85}" type="parTrans" cxnId="{B6497C7A-1B3F-40DF-B4E0-4102DA1008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6DCD86-BCA1-4EAD-8FEE-5F8277E17942}" type="sibTrans" cxnId="{B6497C7A-1B3F-40DF-B4E0-4102DA1008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3D7F8B-0C3D-4E0C-BF7B-EAC74DB76822}">
      <dgm:prSet/>
      <dgm:spPr/>
      <dgm:t>
        <a:bodyPr/>
        <a:lstStyle/>
        <a:p>
          <a:r>
            <a:rPr lang="id-ID">
              <a:solidFill>
                <a:schemeClr val="tx1"/>
              </a:solidFill>
            </a:rPr>
            <a:t>Memberikan Pedoman bagi  unit yang bertugas melaksanakan , menyebarkan dan menyajikan informasi scr akurat, update dan bertanggung jawab</a:t>
          </a:r>
          <a:endParaRPr lang="en-US">
            <a:solidFill>
              <a:schemeClr val="tx1"/>
            </a:solidFill>
          </a:endParaRPr>
        </a:p>
      </dgm:t>
    </dgm:pt>
    <dgm:pt modelId="{6BCE26EE-A859-4010-92B5-70B38210544A}" type="parTrans" cxnId="{67D2B2C4-8971-43F6-8AD5-02AB8EA2FC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15DC67-AA63-46CA-B325-0217FD2E62F4}" type="sibTrans" cxnId="{67D2B2C4-8971-43F6-8AD5-02AB8EA2FC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D26F44-7684-4543-9A14-2F13A5A4824C}">
      <dgm:prSet/>
      <dgm:spPr/>
      <dgm:t>
        <a:bodyPr/>
        <a:lstStyle/>
        <a:p>
          <a:r>
            <a:rPr lang="id-ID">
              <a:solidFill>
                <a:schemeClr val="tx1"/>
              </a:solidFill>
            </a:rPr>
            <a:t>Optimalisasi Kegiatan PPID</a:t>
          </a:r>
          <a:endParaRPr lang="en-US">
            <a:solidFill>
              <a:schemeClr val="tx1"/>
            </a:solidFill>
          </a:endParaRPr>
        </a:p>
      </dgm:t>
    </dgm:pt>
    <dgm:pt modelId="{11D616A0-36E2-413D-BB81-81BDCCEA5F65}" type="parTrans" cxnId="{4C903CC7-7B10-4543-8A44-EB58B4BA8C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3CBC2B-FBF5-4F22-B0BF-F07878E982C4}" type="sibTrans" cxnId="{4C903CC7-7B10-4543-8A44-EB58B4BA8C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D5B691-BFB0-4D2D-ACDC-CB6D6BC58504}">
      <dgm:prSet/>
      <dgm:spPr/>
      <dgm:t>
        <a:bodyPr/>
        <a:lstStyle/>
        <a:p>
          <a:r>
            <a:rPr lang="id-ID">
              <a:solidFill>
                <a:schemeClr val="tx1"/>
              </a:solidFill>
            </a:rPr>
            <a:t>Menjamin kepastian ketersediaan informasi dan dokumen yang tepat, cepat, terbaru, terpecaya mudah diaksesnya</a:t>
          </a:r>
          <a:endParaRPr lang="en-US">
            <a:solidFill>
              <a:schemeClr val="tx1"/>
            </a:solidFill>
          </a:endParaRPr>
        </a:p>
      </dgm:t>
    </dgm:pt>
    <dgm:pt modelId="{C098F8C9-724E-46C5-9D0A-580A45610EF4}" type="parTrans" cxnId="{7C69D799-87DC-4794-90EE-8B1F168E8C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754AB2-0B1D-451A-96A0-E39A403988ED}" type="sibTrans" cxnId="{7C69D799-87DC-4794-90EE-8B1F168E8C8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716BC0-979E-4831-8224-2D48CF42C851}">
      <dgm:prSet/>
      <dgm:spPr/>
      <dgm:t>
        <a:bodyPr/>
        <a:lstStyle/>
        <a:p>
          <a:r>
            <a:rPr lang="id-ID">
              <a:solidFill>
                <a:schemeClr val="tx1"/>
              </a:solidFill>
            </a:rPr>
            <a:t>Mendorong partisipasi masyarakat dalam pengambilan kebijakan publik dan pengelolaan BP yang baik</a:t>
          </a:r>
          <a:endParaRPr lang="en-US">
            <a:solidFill>
              <a:schemeClr val="tx1"/>
            </a:solidFill>
          </a:endParaRPr>
        </a:p>
      </dgm:t>
    </dgm:pt>
    <dgm:pt modelId="{6F14AD76-FFD0-4908-944E-B9369CCAC3BA}" type="parTrans" cxnId="{8EC2B4D7-945D-4668-8883-057936C399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063ECE-67C6-4D47-9049-11E5D22111F0}" type="sibTrans" cxnId="{8EC2B4D7-945D-4668-8883-057936C399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514B3F-4479-41ED-B6C7-A94BAE2A97F7}" type="pres">
      <dgm:prSet presAssocID="{6263544D-ACD9-4E40-A69B-6363D014D5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CFA5D54-7523-48E2-A11E-46638F3291C3}" type="pres">
      <dgm:prSet presAssocID="{039B2361-6B8E-45C8-B86B-2F04B7C47050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A8351D-E635-4FBD-A9F9-79842892AE1D}" type="pres">
      <dgm:prSet presAssocID="{ACC1D750-E788-4AD1-957C-E6927C89A5AF}" presName="spacer" presStyleCnt="0"/>
      <dgm:spPr/>
    </dgm:pt>
    <dgm:pt modelId="{53DB5253-089F-4F8E-9080-053496901E02}" type="pres">
      <dgm:prSet presAssocID="{2BA0F65F-1EBA-4D25-B91C-70EDD2A0980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1AA180-DB92-44CA-B5A4-489497500211}" type="pres">
      <dgm:prSet presAssocID="{F077D657-3681-4464-8619-E6B4D44009F3}" presName="spacer" presStyleCnt="0"/>
      <dgm:spPr/>
    </dgm:pt>
    <dgm:pt modelId="{00301CE1-230C-4789-89BA-149185B059FE}" type="pres">
      <dgm:prSet presAssocID="{5A105D0A-1A3C-4BAD-9B78-7010EB30B545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7F8547-4593-462C-B889-40CADEEDBA5E}" type="pres">
      <dgm:prSet presAssocID="{5993AFFE-81B9-4A3F-83F4-AADC09BAA6D2}" presName="spacer" presStyleCnt="0"/>
      <dgm:spPr/>
    </dgm:pt>
    <dgm:pt modelId="{76173C38-AC94-414B-8AF5-8D44BD29F3DA}" type="pres">
      <dgm:prSet presAssocID="{167F039B-02AF-4A97-B72C-66B0743C1FE6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11CB82-97D1-4EFD-B4E0-0E9D1452EE5F}" type="pres">
      <dgm:prSet presAssocID="{9F5B2C4E-2BFD-4221-9E4A-5C364092613B}" presName="spacer" presStyleCnt="0"/>
      <dgm:spPr/>
    </dgm:pt>
    <dgm:pt modelId="{998ED09E-8AEE-454A-A289-88376ABC4474}" type="pres">
      <dgm:prSet presAssocID="{7D2B2F24-5AEA-4F8D-9212-890F074A1D55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9C0FBE-B0BE-45AE-AA42-79FB7D7DE8B8}" type="pres">
      <dgm:prSet presAssocID="{9B6DCD86-BCA1-4EAD-8FEE-5F8277E17942}" presName="spacer" presStyleCnt="0"/>
      <dgm:spPr/>
    </dgm:pt>
    <dgm:pt modelId="{FA5B8C39-367A-4159-BB7A-B9CB6AF7A42F}" type="pres">
      <dgm:prSet presAssocID="{E63D7F8B-0C3D-4E0C-BF7B-EAC74DB7682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001A5E-EF28-4EB1-984D-402752D15873}" type="pres">
      <dgm:prSet presAssocID="{2E15DC67-AA63-46CA-B325-0217FD2E62F4}" presName="spacer" presStyleCnt="0"/>
      <dgm:spPr/>
    </dgm:pt>
    <dgm:pt modelId="{03FEE496-EEBC-4AE6-B88A-88318E17E6E8}" type="pres">
      <dgm:prSet presAssocID="{5FD26F44-7684-4543-9A14-2F13A5A4824C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A80BCB-9FF3-4FBC-ACD9-6532977A9E99}" type="pres">
      <dgm:prSet presAssocID="{383CBC2B-FBF5-4F22-B0BF-F07878E982C4}" presName="spacer" presStyleCnt="0"/>
      <dgm:spPr/>
    </dgm:pt>
    <dgm:pt modelId="{333CC6B9-04D6-45A6-97C2-5E484050CD78}" type="pres">
      <dgm:prSet presAssocID="{4ED5B691-BFB0-4D2D-ACDC-CB6D6BC5850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4D938E-47E1-46D9-8CDA-974320A7F912}" type="pres">
      <dgm:prSet presAssocID="{EE754AB2-0B1D-451A-96A0-E39A403988ED}" presName="spacer" presStyleCnt="0"/>
      <dgm:spPr/>
    </dgm:pt>
    <dgm:pt modelId="{14E6AF22-D63F-430A-8693-77F8549B2500}" type="pres">
      <dgm:prSet presAssocID="{41716BC0-979E-4831-8224-2D48CF42C851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1D07660-A082-41E3-8625-D6E77EDA3081}" type="presOf" srcId="{E63D7F8B-0C3D-4E0C-BF7B-EAC74DB76822}" destId="{FA5B8C39-367A-4159-BB7A-B9CB6AF7A42F}" srcOrd="0" destOrd="0" presId="urn:microsoft.com/office/officeart/2005/8/layout/vList2"/>
    <dgm:cxn modelId="{59954A9E-58B8-4078-8842-15A0C8493D8B}" srcId="{6263544D-ACD9-4E40-A69B-6363D014D52F}" destId="{039B2361-6B8E-45C8-B86B-2F04B7C47050}" srcOrd="0" destOrd="0" parTransId="{A83FE0EB-17B0-4441-83BD-A95CAD9E1542}" sibTransId="{ACC1D750-E788-4AD1-957C-E6927C89A5AF}"/>
    <dgm:cxn modelId="{9102C4C6-3076-4251-A451-AB16777A6B82}" type="presOf" srcId="{5A105D0A-1A3C-4BAD-9B78-7010EB30B545}" destId="{00301CE1-230C-4789-89BA-149185B059FE}" srcOrd="0" destOrd="0" presId="urn:microsoft.com/office/officeart/2005/8/layout/vList2"/>
    <dgm:cxn modelId="{01123E1E-3361-446E-BD69-A44B45413529}" type="presOf" srcId="{5FD26F44-7684-4543-9A14-2F13A5A4824C}" destId="{03FEE496-EEBC-4AE6-B88A-88318E17E6E8}" srcOrd="0" destOrd="0" presId="urn:microsoft.com/office/officeart/2005/8/layout/vList2"/>
    <dgm:cxn modelId="{7602005F-ED22-48BF-92DD-19DCF9C1CC98}" srcId="{6263544D-ACD9-4E40-A69B-6363D014D52F}" destId="{5A105D0A-1A3C-4BAD-9B78-7010EB30B545}" srcOrd="2" destOrd="0" parTransId="{83336275-FCB2-4A20-B9A4-4E543C75F633}" sibTransId="{5993AFFE-81B9-4A3F-83F4-AADC09BAA6D2}"/>
    <dgm:cxn modelId="{B6497C7A-1B3F-40DF-B4E0-4102DA100847}" srcId="{6263544D-ACD9-4E40-A69B-6363D014D52F}" destId="{7D2B2F24-5AEA-4F8D-9212-890F074A1D55}" srcOrd="4" destOrd="0" parTransId="{06228AAB-CB24-46F0-9FC4-66EC568B3A85}" sibTransId="{9B6DCD86-BCA1-4EAD-8FEE-5F8277E17942}"/>
    <dgm:cxn modelId="{4C903CC7-7B10-4543-8A44-EB58B4BA8CAF}" srcId="{6263544D-ACD9-4E40-A69B-6363D014D52F}" destId="{5FD26F44-7684-4543-9A14-2F13A5A4824C}" srcOrd="6" destOrd="0" parTransId="{11D616A0-36E2-413D-BB81-81BDCCEA5F65}" sibTransId="{383CBC2B-FBF5-4F22-B0BF-F07878E982C4}"/>
    <dgm:cxn modelId="{B0BA18FE-72F4-4791-89CD-5A84C1C7476F}" type="presOf" srcId="{039B2361-6B8E-45C8-B86B-2F04B7C47050}" destId="{DCFA5D54-7523-48E2-A11E-46638F3291C3}" srcOrd="0" destOrd="0" presId="urn:microsoft.com/office/officeart/2005/8/layout/vList2"/>
    <dgm:cxn modelId="{D4FA7C6D-F8EF-4047-914F-1A62A9F073FC}" srcId="{6263544D-ACD9-4E40-A69B-6363D014D52F}" destId="{167F039B-02AF-4A97-B72C-66B0743C1FE6}" srcOrd="3" destOrd="0" parTransId="{0669D3FD-5BB7-49DE-B1FF-F287CCA95E18}" sibTransId="{9F5B2C4E-2BFD-4221-9E4A-5C364092613B}"/>
    <dgm:cxn modelId="{073644BA-2780-41C7-974A-87B04A983874}" type="presOf" srcId="{167F039B-02AF-4A97-B72C-66B0743C1FE6}" destId="{76173C38-AC94-414B-8AF5-8D44BD29F3DA}" srcOrd="0" destOrd="0" presId="urn:microsoft.com/office/officeart/2005/8/layout/vList2"/>
    <dgm:cxn modelId="{67D2B2C4-8971-43F6-8AD5-02AB8EA2FCAE}" srcId="{6263544D-ACD9-4E40-A69B-6363D014D52F}" destId="{E63D7F8B-0C3D-4E0C-BF7B-EAC74DB76822}" srcOrd="5" destOrd="0" parTransId="{6BCE26EE-A859-4010-92B5-70B38210544A}" sibTransId="{2E15DC67-AA63-46CA-B325-0217FD2E62F4}"/>
    <dgm:cxn modelId="{A26F4858-689D-4E7C-B2DE-BB0686749CB1}" type="presOf" srcId="{7D2B2F24-5AEA-4F8D-9212-890F074A1D55}" destId="{998ED09E-8AEE-454A-A289-88376ABC4474}" srcOrd="0" destOrd="0" presId="urn:microsoft.com/office/officeart/2005/8/layout/vList2"/>
    <dgm:cxn modelId="{7C69D799-87DC-4794-90EE-8B1F168E8C84}" srcId="{6263544D-ACD9-4E40-A69B-6363D014D52F}" destId="{4ED5B691-BFB0-4D2D-ACDC-CB6D6BC58504}" srcOrd="7" destOrd="0" parTransId="{C098F8C9-724E-46C5-9D0A-580A45610EF4}" sibTransId="{EE754AB2-0B1D-451A-96A0-E39A403988ED}"/>
    <dgm:cxn modelId="{8EC2B4D7-945D-4668-8883-057936C39935}" srcId="{6263544D-ACD9-4E40-A69B-6363D014D52F}" destId="{41716BC0-979E-4831-8224-2D48CF42C851}" srcOrd="8" destOrd="0" parTransId="{6F14AD76-FFD0-4908-944E-B9369CCAC3BA}" sibTransId="{89063ECE-67C6-4D47-9049-11E5D22111F0}"/>
    <dgm:cxn modelId="{60C9A9EE-66DD-4241-8A6D-E3B328AC7955}" type="presOf" srcId="{41716BC0-979E-4831-8224-2D48CF42C851}" destId="{14E6AF22-D63F-430A-8693-77F8549B2500}" srcOrd="0" destOrd="0" presId="urn:microsoft.com/office/officeart/2005/8/layout/vList2"/>
    <dgm:cxn modelId="{35184785-48C1-481E-9F92-47530BD1186E}" type="presOf" srcId="{2BA0F65F-1EBA-4D25-B91C-70EDD2A0980F}" destId="{53DB5253-089F-4F8E-9080-053496901E02}" srcOrd="0" destOrd="0" presId="urn:microsoft.com/office/officeart/2005/8/layout/vList2"/>
    <dgm:cxn modelId="{5174FB02-33A6-4E16-AD47-44C66E66C5BE}" type="presOf" srcId="{4ED5B691-BFB0-4D2D-ACDC-CB6D6BC58504}" destId="{333CC6B9-04D6-45A6-97C2-5E484050CD78}" srcOrd="0" destOrd="0" presId="urn:microsoft.com/office/officeart/2005/8/layout/vList2"/>
    <dgm:cxn modelId="{81CCE794-AA8B-4619-BF80-843C61A8B37D}" srcId="{6263544D-ACD9-4E40-A69B-6363D014D52F}" destId="{2BA0F65F-1EBA-4D25-B91C-70EDD2A0980F}" srcOrd="1" destOrd="0" parTransId="{B27BC54C-5976-460F-9A55-2F015566DF68}" sibTransId="{F077D657-3681-4464-8619-E6B4D44009F3}"/>
    <dgm:cxn modelId="{19A376F0-8B53-4846-97B7-69C05960FC14}" type="presOf" srcId="{6263544D-ACD9-4E40-A69B-6363D014D52F}" destId="{DD514B3F-4479-41ED-B6C7-A94BAE2A97F7}" srcOrd="0" destOrd="0" presId="urn:microsoft.com/office/officeart/2005/8/layout/vList2"/>
    <dgm:cxn modelId="{F73B1748-0F25-4B60-B43C-521996374F6F}" type="presParOf" srcId="{DD514B3F-4479-41ED-B6C7-A94BAE2A97F7}" destId="{DCFA5D54-7523-48E2-A11E-46638F3291C3}" srcOrd="0" destOrd="0" presId="urn:microsoft.com/office/officeart/2005/8/layout/vList2"/>
    <dgm:cxn modelId="{97368A0C-4E4B-4B31-8BFE-88779FAF1921}" type="presParOf" srcId="{DD514B3F-4479-41ED-B6C7-A94BAE2A97F7}" destId="{48A8351D-E635-4FBD-A9F9-79842892AE1D}" srcOrd="1" destOrd="0" presId="urn:microsoft.com/office/officeart/2005/8/layout/vList2"/>
    <dgm:cxn modelId="{2B6128FF-7013-40E4-A293-BFE4FF47B2B7}" type="presParOf" srcId="{DD514B3F-4479-41ED-B6C7-A94BAE2A97F7}" destId="{53DB5253-089F-4F8E-9080-053496901E02}" srcOrd="2" destOrd="0" presId="urn:microsoft.com/office/officeart/2005/8/layout/vList2"/>
    <dgm:cxn modelId="{3D75F09B-74A7-4C9D-A566-AED6C19EE52A}" type="presParOf" srcId="{DD514B3F-4479-41ED-B6C7-A94BAE2A97F7}" destId="{2B1AA180-DB92-44CA-B5A4-489497500211}" srcOrd="3" destOrd="0" presId="urn:microsoft.com/office/officeart/2005/8/layout/vList2"/>
    <dgm:cxn modelId="{3608AE9A-12A2-4DFA-89F2-FA1B1C2AC1A7}" type="presParOf" srcId="{DD514B3F-4479-41ED-B6C7-A94BAE2A97F7}" destId="{00301CE1-230C-4789-89BA-149185B059FE}" srcOrd="4" destOrd="0" presId="urn:microsoft.com/office/officeart/2005/8/layout/vList2"/>
    <dgm:cxn modelId="{E543F450-DBA0-4356-8964-ABCBE6616E82}" type="presParOf" srcId="{DD514B3F-4479-41ED-B6C7-A94BAE2A97F7}" destId="{147F8547-4593-462C-B889-40CADEEDBA5E}" srcOrd="5" destOrd="0" presId="urn:microsoft.com/office/officeart/2005/8/layout/vList2"/>
    <dgm:cxn modelId="{AD0540CB-E2D3-452F-82B9-384A26B4B30D}" type="presParOf" srcId="{DD514B3F-4479-41ED-B6C7-A94BAE2A97F7}" destId="{76173C38-AC94-414B-8AF5-8D44BD29F3DA}" srcOrd="6" destOrd="0" presId="urn:microsoft.com/office/officeart/2005/8/layout/vList2"/>
    <dgm:cxn modelId="{BAD43D18-579B-4112-A76F-E527D35CA218}" type="presParOf" srcId="{DD514B3F-4479-41ED-B6C7-A94BAE2A97F7}" destId="{A111CB82-97D1-4EFD-B4E0-0E9D1452EE5F}" srcOrd="7" destOrd="0" presId="urn:microsoft.com/office/officeart/2005/8/layout/vList2"/>
    <dgm:cxn modelId="{7FF3CE74-9322-48E1-ACB2-7A9120C311CC}" type="presParOf" srcId="{DD514B3F-4479-41ED-B6C7-A94BAE2A97F7}" destId="{998ED09E-8AEE-454A-A289-88376ABC4474}" srcOrd="8" destOrd="0" presId="urn:microsoft.com/office/officeart/2005/8/layout/vList2"/>
    <dgm:cxn modelId="{BB1E8B35-99B5-452F-AD19-0392DA9B35E5}" type="presParOf" srcId="{DD514B3F-4479-41ED-B6C7-A94BAE2A97F7}" destId="{1D9C0FBE-B0BE-45AE-AA42-79FB7D7DE8B8}" srcOrd="9" destOrd="0" presId="urn:microsoft.com/office/officeart/2005/8/layout/vList2"/>
    <dgm:cxn modelId="{FC89357F-A629-4457-AC6C-D04723D4D70A}" type="presParOf" srcId="{DD514B3F-4479-41ED-B6C7-A94BAE2A97F7}" destId="{FA5B8C39-367A-4159-BB7A-B9CB6AF7A42F}" srcOrd="10" destOrd="0" presId="urn:microsoft.com/office/officeart/2005/8/layout/vList2"/>
    <dgm:cxn modelId="{9940B0E7-F6ED-4912-B52F-B5C66EEDE93A}" type="presParOf" srcId="{DD514B3F-4479-41ED-B6C7-A94BAE2A97F7}" destId="{88001A5E-EF28-4EB1-984D-402752D15873}" srcOrd="11" destOrd="0" presId="urn:microsoft.com/office/officeart/2005/8/layout/vList2"/>
    <dgm:cxn modelId="{13E6E246-9413-4458-8430-99E023CC92B7}" type="presParOf" srcId="{DD514B3F-4479-41ED-B6C7-A94BAE2A97F7}" destId="{03FEE496-EEBC-4AE6-B88A-88318E17E6E8}" srcOrd="12" destOrd="0" presId="urn:microsoft.com/office/officeart/2005/8/layout/vList2"/>
    <dgm:cxn modelId="{36CEBEAA-6841-44DC-9EEB-A5A1C7BF07E7}" type="presParOf" srcId="{DD514B3F-4479-41ED-B6C7-A94BAE2A97F7}" destId="{30A80BCB-9FF3-4FBC-ACD9-6532977A9E99}" srcOrd="13" destOrd="0" presId="urn:microsoft.com/office/officeart/2005/8/layout/vList2"/>
    <dgm:cxn modelId="{0C51E85B-0D6B-4ED9-A385-2A49D4C2A822}" type="presParOf" srcId="{DD514B3F-4479-41ED-B6C7-A94BAE2A97F7}" destId="{333CC6B9-04D6-45A6-97C2-5E484050CD78}" srcOrd="14" destOrd="0" presId="urn:microsoft.com/office/officeart/2005/8/layout/vList2"/>
    <dgm:cxn modelId="{E823ED91-E451-4500-88F5-DA1AAD750487}" type="presParOf" srcId="{DD514B3F-4479-41ED-B6C7-A94BAE2A97F7}" destId="{D44D938E-47E1-46D9-8CDA-974320A7F912}" srcOrd="15" destOrd="0" presId="urn:microsoft.com/office/officeart/2005/8/layout/vList2"/>
    <dgm:cxn modelId="{CC55164B-4D51-4393-A855-CDD2E86B7756}" type="presParOf" srcId="{DD514B3F-4479-41ED-B6C7-A94BAE2A97F7}" destId="{14E6AF22-D63F-430A-8693-77F8549B2500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7B3AD1-827B-49CA-B5FF-11EF0E159816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AD6B68-64EB-4A1D-9B1A-27D72B028628}">
      <dgm:prSet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VISI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/>
          </a:r>
          <a:b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</a:b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Terwujudnya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pelayanan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informasi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yang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transparan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dan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akuntabel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untuk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memenuhi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hak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pemohon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informasi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sesuai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dengan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ketentuan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peraturan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perundang-undangan</a:t>
          </a:r>
          <a:endParaRPr lang="en-US" dirty="0">
            <a:solidFill>
              <a:schemeClr val="tx1"/>
            </a:solidFill>
            <a:latin typeface="Adobe Heiti Std R" panose="020B0400000000000000" pitchFamily="34" charset="-128"/>
            <a:ea typeface="Adobe Heiti Std R" panose="020B0400000000000000" pitchFamily="34" charset="-128"/>
          </a:endParaRPr>
        </a:p>
      </dgm:t>
    </dgm:pt>
    <dgm:pt modelId="{7B47E525-273A-4468-9F52-9012C739A28C}" type="parTrans" cxnId="{A8CE6D43-2443-40A6-9132-A0755919FF0F}">
      <dgm:prSet/>
      <dgm:spPr/>
      <dgm:t>
        <a:bodyPr/>
        <a:lstStyle/>
        <a:p>
          <a:endParaRPr lang="en-US">
            <a:solidFill>
              <a:schemeClr val="tx1"/>
            </a:solidFill>
            <a:latin typeface="Adobe Heiti Std R" panose="020B0400000000000000" pitchFamily="34" charset="-128"/>
            <a:ea typeface="Adobe Heiti Std R" panose="020B0400000000000000" pitchFamily="34" charset="-128"/>
          </a:endParaRPr>
        </a:p>
      </dgm:t>
    </dgm:pt>
    <dgm:pt modelId="{0D0EAA9E-46F0-4667-B3C6-8661D3580A9D}" type="sibTrans" cxnId="{A8CE6D43-2443-40A6-9132-A0755919FF0F}">
      <dgm:prSet/>
      <dgm:spPr/>
      <dgm:t>
        <a:bodyPr/>
        <a:lstStyle/>
        <a:p>
          <a:endParaRPr lang="en-US">
            <a:solidFill>
              <a:schemeClr val="tx1"/>
            </a:solidFill>
            <a:latin typeface="Adobe Heiti Std R" panose="020B0400000000000000" pitchFamily="34" charset="-128"/>
            <a:ea typeface="Adobe Heiti Std R" panose="020B0400000000000000" pitchFamily="34" charset="-128"/>
          </a:endParaRPr>
        </a:p>
      </dgm:t>
    </dgm:pt>
    <dgm:pt modelId="{E801E345-50CA-458C-93C0-1DE0B8196422}">
      <dgm:prSet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MISI</a:t>
          </a:r>
        </a:p>
        <a:p>
          <a:pPr algn="l"/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-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Meningkatkan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pengelolaan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dan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pelayanan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informasi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yang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berkualitas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/>
          </a:r>
          <a:b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</a:b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-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Membangun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dan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mengembangkan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system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penyediaan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dan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layanan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informasi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/>
          </a:r>
          <a:b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</a:b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-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Meningkatkan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kopetensi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sumberdaya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manusia</a:t>
          </a:r>
          <a:endParaRPr lang="en-US" dirty="0">
            <a:solidFill>
              <a:schemeClr val="tx1"/>
            </a:solidFill>
            <a:latin typeface="Adobe Heiti Std R" panose="020B0400000000000000" pitchFamily="34" charset="-128"/>
            <a:ea typeface="Adobe Heiti Std R" panose="020B0400000000000000" pitchFamily="34" charset="-128"/>
          </a:endParaRPr>
        </a:p>
      </dgm:t>
    </dgm:pt>
    <dgm:pt modelId="{C7A977F9-12E6-415C-BC1C-8A86C8BAA270}" type="parTrans" cxnId="{2F9BD262-C140-4746-BF7E-4C98A41295DB}">
      <dgm:prSet/>
      <dgm:spPr/>
      <dgm:t>
        <a:bodyPr/>
        <a:lstStyle/>
        <a:p>
          <a:endParaRPr lang="en-US">
            <a:solidFill>
              <a:schemeClr val="tx1"/>
            </a:solidFill>
            <a:latin typeface="Adobe Heiti Std R" panose="020B0400000000000000" pitchFamily="34" charset="-128"/>
            <a:ea typeface="Adobe Heiti Std R" panose="020B0400000000000000" pitchFamily="34" charset="-128"/>
          </a:endParaRPr>
        </a:p>
      </dgm:t>
    </dgm:pt>
    <dgm:pt modelId="{B73DA134-5882-4FFA-9F8B-E622D20A788A}" type="sibTrans" cxnId="{2F9BD262-C140-4746-BF7E-4C98A41295DB}">
      <dgm:prSet/>
      <dgm:spPr/>
      <dgm:t>
        <a:bodyPr/>
        <a:lstStyle/>
        <a:p>
          <a:endParaRPr lang="en-US">
            <a:solidFill>
              <a:schemeClr val="tx1"/>
            </a:solidFill>
            <a:latin typeface="Adobe Heiti Std R" panose="020B0400000000000000" pitchFamily="34" charset="-128"/>
            <a:ea typeface="Adobe Heiti Std R" panose="020B0400000000000000" pitchFamily="34" charset="-128"/>
          </a:endParaRPr>
        </a:p>
      </dgm:t>
    </dgm:pt>
    <dgm:pt modelId="{F22D39E1-F2D4-422B-87F7-38925838436A}">
      <dgm:prSet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MOTTO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/>
          </a:r>
          <a:b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</a:b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Cepat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,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Tepat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,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Murah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dan</a:t>
          </a:r>
          <a:r>
            <a:rPr lang="en-US" dirty="0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 </a:t>
          </a:r>
          <a:r>
            <a:rPr lang="en-US" dirty="0" err="1">
              <a:solidFill>
                <a:schemeClr val="tx1"/>
              </a:solidFill>
              <a:latin typeface="Adobe Heiti Std R" panose="020B0400000000000000" pitchFamily="34" charset="-128"/>
              <a:ea typeface="Adobe Heiti Std R" panose="020B0400000000000000" pitchFamily="34" charset="-128"/>
            </a:rPr>
            <a:t>Sederhana</a:t>
          </a:r>
          <a:endParaRPr lang="en-US" dirty="0">
            <a:solidFill>
              <a:schemeClr val="tx1"/>
            </a:solidFill>
            <a:latin typeface="Adobe Heiti Std R" panose="020B0400000000000000" pitchFamily="34" charset="-128"/>
            <a:ea typeface="Adobe Heiti Std R" panose="020B0400000000000000" pitchFamily="34" charset="-128"/>
          </a:endParaRPr>
        </a:p>
      </dgm:t>
    </dgm:pt>
    <dgm:pt modelId="{65029B8A-3644-456C-B697-7D0ADA456CE7}" type="parTrans" cxnId="{0AE61754-BB46-41A7-BB58-CC72AD98D676}">
      <dgm:prSet/>
      <dgm:spPr/>
      <dgm:t>
        <a:bodyPr/>
        <a:lstStyle/>
        <a:p>
          <a:endParaRPr lang="en-US">
            <a:solidFill>
              <a:schemeClr val="tx1"/>
            </a:solidFill>
            <a:latin typeface="Adobe Heiti Std R" panose="020B0400000000000000" pitchFamily="34" charset="-128"/>
            <a:ea typeface="Adobe Heiti Std R" panose="020B0400000000000000" pitchFamily="34" charset="-128"/>
          </a:endParaRPr>
        </a:p>
      </dgm:t>
    </dgm:pt>
    <dgm:pt modelId="{ECD83DB4-B2B2-4793-A2F8-469311AA9E6D}" type="sibTrans" cxnId="{0AE61754-BB46-41A7-BB58-CC72AD98D676}">
      <dgm:prSet/>
      <dgm:spPr/>
      <dgm:t>
        <a:bodyPr/>
        <a:lstStyle/>
        <a:p>
          <a:endParaRPr lang="en-US">
            <a:solidFill>
              <a:schemeClr val="tx1"/>
            </a:solidFill>
            <a:latin typeface="Adobe Heiti Std R" panose="020B0400000000000000" pitchFamily="34" charset="-128"/>
            <a:ea typeface="Adobe Heiti Std R" panose="020B0400000000000000" pitchFamily="34" charset="-128"/>
          </a:endParaRPr>
        </a:p>
      </dgm:t>
    </dgm:pt>
    <dgm:pt modelId="{A8C1EB0A-7B9F-40EA-BF07-43BE05C26ADC}" type="pres">
      <dgm:prSet presAssocID="{747B3AD1-827B-49CA-B5FF-11EF0E1598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3344EAE-F7E4-4DD3-82E0-6A3A00F2239A}" type="pres">
      <dgm:prSet presAssocID="{02AD6B68-64EB-4A1D-9B1A-27D72B0286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8CEC4B-A238-4723-9B1F-8FC6BE2B8A19}" type="pres">
      <dgm:prSet presAssocID="{0D0EAA9E-46F0-4667-B3C6-8661D3580A9D}" presName="sibTrans" presStyleCnt="0"/>
      <dgm:spPr/>
    </dgm:pt>
    <dgm:pt modelId="{9A633BF3-55A3-403C-A81A-898405AFACB3}" type="pres">
      <dgm:prSet presAssocID="{E801E345-50CA-458C-93C0-1DE0B81964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5BDCFB-22BB-4AEF-A3EE-28FA828B4A6F}" type="pres">
      <dgm:prSet presAssocID="{B73DA134-5882-4FFA-9F8B-E622D20A788A}" presName="sibTrans" presStyleCnt="0"/>
      <dgm:spPr/>
    </dgm:pt>
    <dgm:pt modelId="{1B7EADD9-33B1-4FAD-A0D5-96844142D922}" type="pres">
      <dgm:prSet presAssocID="{F22D39E1-F2D4-422B-87F7-38925838436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CF91047-C514-4C13-8CC0-5568C6D1CD63}" type="presOf" srcId="{02AD6B68-64EB-4A1D-9B1A-27D72B028628}" destId="{F3344EAE-F7E4-4DD3-82E0-6A3A00F2239A}" srcOrd="0" destOrd="0" presId="urn:microsoft.com/office/officeart/2005/8/layout/hList6"/>
    <dgm:cxn modelId="{61481861-AA09-474E-AF50-5E065552E5BA}" type="presOf" srcId="{747B3AD1-827B-49CA-B5FF-11EF0E159816}" destId="{A8C1EB0A-7B9F-40EA-BF07-43BE05C26ADC}" srcOrd="0" destOrd="0" presId="urn:microsoft.com/office/officeart/2005/8/layout/hList6"/>
    <dgm:cxn modelId="{0AE61754-BB46-41A7-BB58-CC72AD98D676}" srcId="{747B3AD1-827B-49CA-B5FF-11EF0E159816}" destId="{F22D39E1-F2D4-422B-87F7-38925838436A}" srcOrd="2" destOrd="0" parTransId="{65029B8A-3644-456C-B697-7D0ADA456CE7}" sibTransId="{ECD83DB4-B2B2-4793-A2F8-469311AA9E6D}"/>
    <dgm:cxn modelId="{2F9BD262-C140-4746-BF7E-4C98A41295DB}" srcId="{747B3AD1-827B-49CA-B5FF-11EF0E159816}" destId="{E801E345-50CA-458C-93C0-1DE0B8196422}" srcOrd="1" destOrd="0" parTransId="{C7A977F9-12E6-415C-BC1C-8A86C8BAA270}" sibTransId="{B73DA134-5882-4FFA-9F8B-E622D20A788A}"/>
    <dgm:cxn modelId="{875D67C0-FFC0-4082-9B34-80BF77717376}" type="presOf" srcId="{E801E345-50CA-458C-93C0-1DE0B8196422}" destId="{9A633BF3-55A3-403C-A81A-898405AFACB3}" srcOrd="0" destOrd="0" presId="urn:microsoft.com/office/officeart/2005/8/layout/hList6"/>
    <dgm:cxn modelId="{A0E040B5-4830-4FC7-A952-A002FF8349CA}" type="presOf" srcId="{F22D39E1-F2D4-422B-87F7-38925838436A}" destId="{1B7EADD9-33B1-4FAD-A0D5-96844142D922}" srcOrd="0" destOrd="0" presId="urn:microsoft.com/office/officeart/2005/8/layout/hList6"/>
    <dgm:cxn modelId="{A8CE6D43-2443-40A6-9132-A0755919FF0F}" srcId="{747B3AD1-827B-49CA-B5FF-11EF0E159816}" destId="{02AD6B68-64EB-4A1D-9B1A-27D72B028628}" srcOrd="0" destOrd="0" parTransId="{7B47E525-273A-4468-9F52-9012C739A28C}" sibTransId="{0D0EAA9E-46F0-4667-B3C6-8661D3580A9D}"/>
    <dgm:cxn modelId="{3295E969-E9DB-4272-AFA5-2BC9203C924B}" type="presParOf" srcId="{A8C1EB0A-7B9F-40EA-BF07-43BE05C26ADC}" destId="{F3344EAE-F7E4-4DD3-82E0-6A3A00F2239A}" srcOrd="0" destOrd="0" presId="urn:microsoft.com/office/officeart/2005/8/layout/hList6"/>
    <dgm:cxn modelId="{B0DEB974-E6D5-43C7-9B1B-4743A7509CED}" type="presParOf" srcId="{A8C1EB0A-7B9F-40EA-BF07-43BE05C26ADC}" destId="{188CEC4B-A238-4723-9B1F-8FC6BE2B8A19}" srcOrd="1" destOrd="0" presId="urn:microsoft.com/office/officeart/2005/8/layout/hList6"/>
    <dgm:cxn modelId="{A7FA91B5-E0B3-4145-95E8-D196BC45243E}" type="presParOf" srcId="{A8C1EB0A-7B9F-40EA-BF07-43BE05C26ADC}" destId="{9A633BF3-55A3-403C-A81A-898405AFACB3}" srcOrd="2" destOrd="0" presId="urn:microsoft.com/office/officeart/2005/8/layout/hList6"/>
    <dgm:cxn modelId="{EB3C3833-D684-4149-A54F-955856699FC3}" type="presParOf" srcId="{A8C1EB0A-7B9F-40EA-BF07-43BE05C26ADC}" destId="{5F5BDCFB-22BB-4AEF-A3EE-28FA828B4A6F}" srcOrd="3" destOrd="0" presId="urn:microsoft.com/office/officeart/2005/8/layout/hList6"/>
    <dgm:cxn modelId="{A9FF8960-3C19-4184-B2D1-85B55FB8031A}" type="presParOf" srcId="{A8C1EB0A-7B9F-40EA-BF07-43BE05C26ADC}" destId="{1B7EADD9-33B1-4FAD-A0D5-96844142D92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ED1F71-EC10-4A61-A760-8B3FA0EC44B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6E5341D-B90F-4E4B-A19F-65AA191BB49A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dirty="0">
              <a:solidFill>
                <a:schemeClr val="bg1"/>
              </a:solidFill>
            </a:rPr>
            <a:t>Kejelasan tentang pejabat yang ditunjuk sebagai PPID</a:t>
          </a:r>
        </a:p>
      </dgm:t>
    </dgm:pt>
    <dgm:pt modelId="{941B7799-235B-4C4F-94DE-BDBF4FA45339}" type="parTrans" cxnId="{8C82A3AD-FBBE-4444-B68F-5933EE13B674}">
      <dgm:prSet/>
      <dgm:spPr/>
      <dgm:t>
        <a:bodyPr/>
        <a:lstStyle/>
        <a:p>
          <a:endParaRPr lang="id-ID"/>
        </a:p>
      </dgm:t>
    </dgm:pt>
    <dgm:pt modelId="{FCF95C43-002F-4CD7-9F9B-5A55522408DA}" type="sibTrans" cxnId="{8C82A3AD-FBBE-4444-B68F-5933EE13B674}">
      <dgm:prSet/>
      <dgm:spPr/>
      <dgm:t>
        <a:bodyPr/>
        <a:lstStyle/>
        <a:p>
          <a:endParaRPr lang="id-ID"/>
        </a:p>
      </dgm:t>
    </dgm:pt>
    <dgm:pt modelId="{0D2413C2-0C5D-4D4F-909F-48AB496D538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dirty="0">
              <a:solidFill>
                <a:schemeClr val="bg1"/>
              </a:solidFill>
            </a:rPr>
            <a:t>Kejelasan tentang orang yang ditunjuk sebagai pejabat fungsional</a:t>
          </a:r>
        </a:p>
      </dgm:t>
    </dgm:pt>
    <dgm:pt modelId="{6B413874-5E79-4BC9-9177-A77701D5A982}" type="parTrans" cxnId="{C763E583-78DF-430F-B9BE-46F81ED98AC9}">
      <dgm:prSet/>
      <dgm:spPr/>
      <dgm:t>
        <a:bodyPr/>
        <a:lstStyle/>
        <a:p>
          <a:endParaRPr lang="id-ID"/>
        </a:p>
      </dgm:t>
    </dgm:pt>
    <dgm:pt modelId="{78BFA541-AEAD-4CF2-B8EF-2EC9F3FDD03C}" type="sibTrans" cxnId="{C763E583-78DF-430F-B9BE-46F81ED98AC9}">
      <dgm:prSet/>
      <dgm:spPr/>
      <dgm:t>
        <a:bodyPr/>
        <a:lstStyle/>
        <a:p>
          <a:endParaRPr lang="id-ID"/>
        </a:p>
      </dgm:t>
    </dgm:pt>
    <dgm:pt modelId="{AA775960-C7CE-48B6-8D48-9BCB3F25936C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dirty="0">
              <a:solidFill>
                <a:schemeClr val="bg1"/>
              </a:solidFill>
            </a:rPr>
            <a:t>Kejelasan pembagian tugas, tanggungjawab, wewenang PPID </a:t>
          </a:r>
          <a:r>
            <a:rPr lang="sv-SE" dirty="0">
              <a:solidFill>
                <a:schemeClr val="bg1"/>
              </a:solidFill>
            </a:rPr>
            <a:t>dalam hal terdapat lebih dari satu</a:t>
          </a:r>
          <a:r>
            <a:rPr lang="id-ID" dirty="0">
              <a:solidFill>
                <a:schemeClr val="bg1"/>
              </a:solidFill>
            </a:rPr>
            <a:t> PPID</a:t>
          </a:r>
        </a:p>
      </dgm:t>
    </dgm:pt>
    <dgm:pt modelId="{32D13526-0490-493E-95A9-D05686584423}" type="parTrans" cxnId="{FD72515E-9CF7-4B4C-81AE-376CE00B9A9D}">
      <dgm:prSet/>
      <dgm:spPr/>
      <dgm:t>
        <a:bodyPr/>
        <a:lstStyle/>
        <a:p>
          <a:endParaRPr lang="id-ID"/>
        </a:p>
      </dgm:t>
    </dgm:pt>
    <dgm:pt modelId="{B04A0AC2-FAF6-4CA4-AC37-79E1DCEDC67D}" type="sibTrans" cxnId="{FD72515E-9CF7-4B4C-81AE-376CE00B9A9D}">
      <dgm:prSet/>
      <dgm:spPr/>
      <dgm:t>
        <a:bodyPr/>
        <a:lstStyle/>
        <a:p>
          <a:endParaRPr lang="id-ID"/>
        </a:p>
      </dgm:t>
    </dgm:pt>
    <dgm:pt modelId="{2E132B59-3960-408D-87AF-2BA955BB098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dirty="0">
              <a:solidFill>
                <a:schemeClr val="bg1"/>
              </a:solidFill>
            </a:rPr>
            <a:t>Kejelasan tentang pejabat yang menduduki posisi sebagai atasan PPID yang bertanggungjawab mengeluarkan tanggapan atas keberatan yang diajukan oleh Pemohon Informasi Publik</a:t>
          </a:r>
        </a:p>
      </dgm:t>
    </dgm:pt>
    <dgm:pt modelId="{884C6285-AFC6-43B9-91A9-0191111B97E1}" type="parTrans" cxnId="{4ED0538F-EBDA-43B5-865B-3D43F7E798DC}">
      <dgm:prSet/>
      <dgm:spPr/>
      <dgm:t>
        <a:bodyPr/>
        <a:lstStyle/>
        <a:p>
          <a:endParaRPr lang="id-ID"/>
        </a:p>
      </dgm:t>
    </dgm:pt>
    <dgm:pt modelId="{D1BF856A-22D4-49EE-BE1B-51C622E96AB5}" type="sibTrans" cxnId="{4ED0538F-EBDA-43B5-865B-3D43F7E798DC}">
      <dgm:prSet/>
      <dgm:spPr/>
      <dgm:t>
        <a:bodyPr/>
        <a:lstStyle/>
        <a:p>
          <a:endParaRPr lang="id-ID"/>
        </a:p>
      </dgm:t>
    </dgm:pt>
    <dgm:pt modelId="{DF614CCB-B66F-46E9-B079-FB383B9BCA9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dirty="0">
              <a:solidFill>
                <a:schemeClr val="bg1"/>
              </a:solidFill>
            </a:rPr>
            <a:t>Standar layanan informasi publik serta tata cara pengelolaan keberatan di internal Badan Publik</a:t>
          </a:r>
        </a:p>
      </dgm:t>
    </dgm:pt>
    <dgm:pt modelId="{794A92CB-1EC0-4D4C-AD64-938C692C1B7F}" type="parTrans" cxnId="{350B6D28-217C-4E3E-BA77-C88A69789086}">
      <dgm:prSet/>
      <dgm:spPr/>
      <dgm:t>
        <a:bodyPr/>
        <a:lstStyle/>
        <a:p>
          <a:endParaRPr lang="id-ID"/>
        </a:p>
      </dgm:t>
    </dgm:pt>
    <dgm:pt modelId="{2490CB7F-F440-4778-AF17-7B1F00A446B6}" type="sibTrans" cxnId="{350B6D28-217C-4E3E-BA77-C88A69789086}">
      <dgm:prSet/>
      <dgm:spPr/>
      <dgm:t>
        <a:bodyPr/>
        <a:lstStyle/>
        <a:p>
          <a:endParaRPr lang="id-ID"/>
        </a:p>
      </dgm:t>
    </dgm:pt>
    <dgm:pt modelId="{99C1BE0A-34D6-4C9A-9D2A-BEB6AA88A933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id-ID" dirty="0">
              <a:solidFill>
                <a:schemeClr val="bg1"/>
              </a:solidFill>
            </a:rPr>
            <a:t>Tata cara pembuatan laporan tahunan tentang layanan informasi publik sesuai pasal 36 Perki 1 Tahun 2010</a:t>
          </a:r>
        </a:p>
      </dgm:t>
    </dgm:pt>
    <dgm:pt modelId="{3AB6427F-77BE-4992-A164-DDD6752A68B1}" type="parTrans" cxnId="{9EFD6AF5-027C-4F0B-89BE-40F3049AB929}">
      <dgm:prSet/>
      <dgm:spPr/>
      <dgm:t>
        <a:bodyPr/>
        <a:lstStyle/>
        <a:p>
          <a:endParaRPr lang="id-ID"/>
        </a:p>
      </dgm:t>
    </dgm:pt>
    <dgm:pt modelId="{A21E508D-37CC-445C-B478-A443FB5993E8}" type="sibTrans" cxnId="{9EFD6AF5-027C-4F0B-89BE-40F3049AB929}">
      <dgm:prSet/>
      <dgm:spPr/>
      <dgm:t>
        <a:bodyPr/>
        <a:lstStyle/>
        <a:p>
          <a:endParaRPr lang="id-ID"/>
        </a:p>
      </dgm:t>
    </dgm:pt>
    <dgm:pt modelId="{5384B2DD-9859-46C9-9AFF-1C3BFA30B92F}" type="pres">
      <dgm:prSet presAssocID="{9AED1F71-EC10-4A61-A760-8B3FA0EC44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739F968-A1A5-490C-8BC4-85B606287F95}" type="pres">
      <dgm:prSet presAssocID="{16E5341D-B90F-4E4B-A19F-65AA191BB49A}" presName="node" presStyleLbl="node1" presStyleIdx="0" presStyleCnt="6" custLinFactNeighborY="125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BC27A3-1B15-4145-B85E-090E38064F4E}" type="pres">
      <dgm:prSet presAssocID="{FCF95C43-002F-4CD7-9F9B-5A55522408DA}" presName="sibTrans" presStyleCnt="0"/>
      <dgm:spPr/>
    </dgm:pt>
    <dgm:pt modelId="{43D4591F-5E04-4F16-A41D-BF15DFDC02AE}" type="pres">
      <dgm:prSet presAssocID="{0D2413C2-0C5D-4D4F-909F-48AB496D5387}" presName="node" presStyleLbl="node1" presStyleIdx="1" presStyleCnt="6" custLinFactNeighborX="267" custLinFactNeighborY="139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7628CD-1AD7-4BCD-ACF3-D42392878B88}" type="pres">
      <dgm:prSet presAssocID="{78BFA541-AEAD-4CF2-B8EF-2EC9F3FDD03C}" presName="sibTrans" presStyleCnt="0"/>
      <dgm:spPr/>
    </dgm:pt>
    <dgm:pt modelId="{A1CF7479-2934-4A9B-B210-17404146DB69}" type="pres">
      <dgm:prSet presAssocID="{AA775960-C7CE-48B6-8D48-9BCB3F25936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E612A5-39CD-4705-AA61-888ADB0AA20A}" type="pres">
      <dgm:prSet presAssocID="{B04A0AC2-FAF6-4CA4-AC37-79E1DCEDC67D}" presName="sibTrans" presStyleCnt="0"/>
      <dgm:spPr/>
    </dgm:pt>
    <dgm:pt modelId="{D6FC705A-0A2B-4495-88EA-19900384CFA2}" type="pres">
      <dgm:prSet presAssocID="{DF614CCB-B66F-46E9-B079-FB383B9BCA98}" presName="node" presStyleLbl="node1" presStyleIdx="3" presStyleCnt="6" custLinFactNeighborY="171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760AB9-EE74-48AD-8D46-D52EBC8D6723}" type="pres">
      <dgm:prSet presAssocID="{2490CB7F-F440-4778-AF17-7B1F00A446B6}" presName="sibTrans" presStyleCnt="0"/>
      <dgm:spPr/>
    </dgm:pt>
    <dgm:pt modelId="{04F1084A-445F-46B8-A574-4BA935A422E5}" type="pres">
      <dgm:prSet presAssocID="{2E132B59-3960-408D-87AF-2BA955BB0987}" presName="node" presStyleLbl="node1" presStyleIdx="4" presStyleCnt="6" custLinFactNeighborY="-960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7DBCC4A-2C8C-40F5-AF5E-9F6CE4BCB779}" type="pres">
      <dgm:prSet presAssocID="{D1BF856A-22D4-49EE-BE1B-51C622E96AB5}" presName="sibTrans" presStyleCnt="0"/>
      <dgm:spPr/>
    </dgm:pt>
    <dgm:pt modelId="{691D141A-862A-45AC-AB01-F786EA984DEB}" type="pres">
      <dgm:prSet presAssocID="{99C1BE0A-34D6-4C9A-9D2A-BEB6AA88A933}" presName="node" presStyleLbl="node1" presStyleIdx="5" presStyleCnt="6" custLinFactNeighborY="-989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C82A3AD-FBBE-4444-B68F-5933EE13B674}" srcId="{9AED1F71-EC10-4A61-A760-8B3FA0EC44B3}" destId="{16E5341D-B90F-4E4B-A19F-65AA191BB49A}" srcOrd="0" destOrd="0" parTransId="{941B7799-235B-4C4F-94DE-BDBF4FA45339}" sibTransId="{FCF95C43-002F-4CD7-9F9B-5A55522408DA}"/>
    <dgm:cxn modelId="{4ED0538F-EBDA-43B5-865B-3D43F7E798DC}" srcId="{9AED1F71-EC10-4A61-A760-8B3FA0EC44B3}" destId="{2E132B59-3960-408D-87AF-2BA955BB0987}" srcOrd="4" destOrd="0" parTransId="{884C6285-AFC6-43B9-91A9-0191111B97E1}" sibTransId="{D1BF856A-22D4-49EE-BE1B-51C622E96AB5}"/>
    <dgm:cxn modelId="{C095E877-07CA-4DD5-BDF5-BBE082A62715}" type="presOf" srcId="{0D2413C2-0C5D-4D4F-909F-48AB496D5387}" destId="{43D4591F-5E04-4F16-A41D-BF15DFDC02AE}" srcOrd="0" destOrd="0" presId="urn:microsoft.com/office/officeart/2005/8/layout/default#1"/>
    <dgm:cxn modelId="{FD72515E-9CF7-4B4C-81AE-376CE00B9A9D}" srcId="{9AED1F71-EC10-4A61-A760-8B3FA0EC44B3}" destId="{AA775960-C7CE-48B6-8D48-9BCB3F25936C}" srcOrd="2" destOrd="0" parTransId="{32D13526-0490-493E-95A9-D05686584423}" sibTransId="{B04A0AC2-FAF6-4CA4-AC37-79E1DCEDC67D}"/>
    <dgm:cxn modelId="{EB5E0ECB-6238-41D7-8E1B-7FD2B7818664}" type="presOf" srcId="{99C1BE0A-34D6-4C9A-9D2A-BEB6AA88A933}" destId="{691D141A-862A-45AC-AB01-F786EA984DEB}" srcOrd="0" destOrd="0" presId="urn:microsoft.com/office/officeart/2005/8/layout/default#1"/>
    <dgm:cxn modelId="{C07BD5BC-F2CF-46A7-B204-0FFBC2EC70AB}" type="presOf" srcId="{AA775960-C7CE-48B6-8D48-9BCB3F25936C}" destId="{A1CF7479-2934-4A9B-B210-17404146DB69}" srcOrd="0" destOrd="0" presId="urn:microsoft.com/office/officeart/2005/8/layout/default#1"/>
    <dgm:cxn modelId="{350B6D28-217C-4E3E-BA77-C88A69789086}" srcId="{9AED1F71-EC10-4A61-A760-8B3FA0EC44B3}" destId="{DF614CCB-B66F-46E9-B079-FB383B9BCA98}" srcOrd="3" destOrd="0" parTransId="{794A92CB-1EC0-4D4C-AD64-938C692C1B7F}" sibTransId="{2490CB7F-F440-4778-AF17-7B1F00A446B6}"/>
    <dgm:cxn modelId="{E7264100-8C5D-44B0-8BA5-6C13D8EA163E}" type="presOf" srcId="{16E5341D-B90F-4E4B-A19F-65AA191BB49A}" destId="{C739F968-A1A5-490C-8BC4-85B606287F95}" srcOrd="0" destOrd="0" presId="urn:microsoft.com/office/officeart/2005/8/layout/default#1"/>
    <dgm:cxn modelId="{497B290D-53B8-4F85-AB83-DD5EF287F5BA}" type="presOf" srcId="{2E132B59-3960-408D-87AF-2BA955BB0987}" destId="{04F1084A-445F-46B8-A574-4BA935A422E5}" srcOrd="0" destOrd="0" presId="urn:microsoft.com/office/officeart/2005/8/layout/default#1"/>
    <dgm:cxn modelId="{A6CE7C49-6CF9-49B7-95A9-0B9390B8D744}" type="presOf" srcId="{DF614CCB-B66F-46E9-B079-FB383B9BCA98}" destId="{D6FC705A-0A2B-4495-88EA-19900384CFA2}" srcOrd="0" destOrd="0" presId="urn:microsoft.com/office/officeart/2005/8/layout/default#1"/>
    <dgm:cxn modelId="{C68178BF-AD68-4311-BE61-CCC735006F58}" type="presOf" srcId="{9AED1F71-EC10-4A61-A760-8B3FA0EC44B3}" destId="{5384B2DD-9859-46C9-9AFF-1C3BFA30B92F}" srcOrd="0" destOrd="0" presId="urn:microsoft.com/office/officeart/2005/8/layout/default#1"/>
    <dgm:cxn modelId="{C763E583-78DF-430F-B9BE-46F81ED98AC9}" srcId="{9AED1F71-EC10-4A61-A760-8B3FA0EC44B3}" destId="{0D2413C2-0C5D-4D4F-909F-48AB496D5387}" srcOrd="1" destOrd="0" parTransId="{6B413874-5E79-4BC9-9177-A77701D5A982}" sibTransId="{78BFA541-AEAD-4CF2-B8EF-2EC9F3FDD03C}"/>
    <dgm:cxn modelId="{9EFD6AF5-027C-4F0B-89BE-40F3049AB929}" srcId="{9AED1F71-EC10-4A61-A760-8B3FA0EC44B3}" destId="{99C1BE0A-34D6-4C9A-9D2A-BEB6AA88A933}" srcOrd="5" destOrd="0" parTransId="{3AB6427F-77BE-4992-A164-DDD6752A68B1}" sibTransId="{A21E508D-37CC-445C-B478-A443FB5993E8}"/>
    <dgm:cxn modelId="{E2FA5ACC-40B5-4D53-9877-4920D714E8D0}" type="presParOf" srcId="{5384B2DD-9859-46C9-9AFF-1C3BFA30B92F}" destId="{C739F968-A1A5-490C-8BC4-85B606287F95}" srcOrd="0" destOrd="0" presId="urn:microsoft.com/office/officeart/2005/8/layout/default#1"/>
    <dgm:cxn modelId="{37EA2DC0-0E05-4CCF-AD0F-2B91A548A4D7}" type="presParOf" srcId="{5384B2DD-9859-46C9-9AFF-1C3BFA30B92F}" destId="{E6BC27A3-1B15-4145-B85E-090E38064F4E}" srcOrd="1" destOrd="0" presId="urn:microsoft.com/office/officeart/2005/8/layout/default#1"/>
    <dgm:cxn modelId="{5B5E2E1A-06CD-4D27-BBF6-F97357058379}" type="presParOf" srcId="{5384B2DD-9859-46C9-9AFF-1C3BFA30B92F}" destId="{43D4591F-5E04-4F16-A41D-BF15DFDC02AE}" srcOrd="2" destOrd="0" presId="urn:microsoft.com/office/officeart/2005/8/layout/default#1"/>
    <dgm:cxn modelId="{3217128D-8FA3-4838-9A99-BCAB0A41647F}" type="presParOf" srcId="{5384B2DD-9859-46C9-9AFF-1C3BFA30B92F}" destId="{AB7628CD-1AD7-4BCD-ACF3-D42392878B88}" srcOrd="3" destOrd="0" presId="urn:microsoft.com/office/officeart/2005/8/layout/default#1"/>
    <dgm:cxn modelId="{D2503397-6DEE-4DB5-9458-0800FE71C3D5}" type="presParOf" srcId="{5384B2DD-9859-46C9-9AFF-1C3BFA30B92F}" destId="{A1CF7479-2934-4A9B-B210-17404146DB69}" srcOrd="4" destOrd="0" presId="urn:microsoft.com/office/officeart/2005/8/layout/default#1"/>
    <dgm:cxn modelId="{9D2380D4-3569-4548-8471-5D0A77217DC5}" type="presParOf" srcId="{5384B2DD-9859-46C9-9AFF-1C3BFA30B92F}" destId="{33E612A5-39CD-4705-AA61-888ADB0AA20A}" srcOrd="5" destOrd="0" presId="urn:microsoft.com/office/officeart/2005/8/layout/default#1"/>
    <dgm:cxn modelId="{2FDB66E9-7B94-4C36-A831-83644BF67F98}" type="presParOf" srcId="{5384B2DD-9859-46C9-9AFF-1C3BFA30B92F}" destId="{D6FC705A-0A2B-4495-88EA-19900384CFA2}" srcOrd="6" destOrd="0" presId="urn:microsoft.com/office/officeart/2005/8/layout/default#1"/>
    <dgm:cxn modelId="{F83D9BD8-A825-472A-A89E-3E54562A8C5E}" type="presParOf" srcId="{5384B2DD-9859-46C9-9AFF-1C3BFA30B92F}" destId="{0B760AB9-EE74-48AD-8D46-D52EBC8D6723}" srcOrd="7" destOrd="0" presId="urn:microsoft.com/office/officeart/2005/8/layout/default#1"/>
    <dgm:cxn modelId="{791944E8-8978-4F6A-BCB0-EA527176BBE7}" type="presParOf" srcId="{5384B2DD-9859-46C9-9AFF-1C3BFA30B92F}" destId="{04F1084A-445F-46B8-A574-4BA935A422E5}" srcOrd="8" destOrd="0" presId="urn:microsoft.com/office/officeart/2005/8/layout/default#1"/>
    <dgm:cxn modelId="{1AD18AEA-0348-42DB-9D6B-B4EFB87C1AEA}" type="presParOf" srcId="{5384B2DD-9859-46C9-9AFF-1C3BFA30B92F}" destId="{C7DBCC4A-2C8C-40F5-AF5E-9F6CE4BCB779}" srcOrd="9" destOrd="0" presId="urn:microsoft.com/office/officeart/2005/8/layout/default#1"/>
    <dgm:cxn modelId="{49A08CE6-F8DE-4CD6-BDB7-3294AD1DF4E4}" type="presParOf" srcId="{5384B2DD-9859-46C9-9AFF-1C3BFA30B92F}" destId="{691D141A-862A-45AC-AB01-F786EA984DE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CB6F49E-32C2-44A9-94A8-76B21504A05C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766373-9145-43E1-9EAA-CE3883035D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12DE189-70B1-4C51-9617-5F5BDEF59726}" type="datetimeFigureOut">
              <a:rPr lang="en-US"/>
              <a:pPr>
                <a:defRPr/>
              </a:pPr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844882-CDE4-4433-8D81-59CD3F8EDE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DA763E-8829-43DB-82CB-BF8F5BD9DD83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E55506-482E-4A9F-A7AD-E42BA64A7957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8D7C4-27F9-4E36-8290-BC00D9101169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9037F-5A36-47E3-B1CF-0A75A4832458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71E27-796A-4EF6-94A0-C42BC9BDFA4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F2BD3-9BD3-48D6-81E5-CF48758F3203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D7757-13E7-4EA5-933E-3ED25BD75978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B39FF-73A7-4288-86D3-E8C907374219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047BD-62B4-435C-A85A-F667FB9A5B9F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0A4AD-C5EB-412C-8E1A-723A173654E8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9A1A1-9DDA-436C-83BA-0304F80C88E5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4F0C8-AD3B-4750-9ABD-7A007937CDCF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54812-090B-4EFC-A904-0747564D34DC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A0D74B-83FC-4742-AAED-D1925AD0F49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hyperlink" Target="http://www.ppid.bandung.go.id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0"/>
          <p:cNvSpPr txBox="1">
            <a:spLocks noChangeArrowheads="1"/>
          </p:cNvSpPr>
          <p:nvPr/>
        </p:nvSpPr>
        <p:spPr bwMode="auto">
          <a:xfrm>
            <a:off x="684213" y="5445125"/>
            <a:ext cx="64087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en-US" sz="2200" b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Pejabat Pengelola Informasi dan Dokumentasi </a:t>
            </a:r>
          </a:p>
          <a:p>
            <a:pPr algn="ctr" eaLnBrk="1" hangingPunct="1"/>
            <a:r>
              <a:rPr lang="en-US" altLang="en-US" sz="2200" b="1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PPID Utama Kota Bandung</a:t>
            </a:r>
            <a:endParaRPr lang="es-ES" altLang="en-US" sz="2200" b="1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099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515778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: Rounded Corners 5"/>
          <p:cNvSpPr/>
          <p:nvPr/>
        </p:nvSpPr>
        <p:spPr>
          <a:xfrm>
            <a:off x="0" y="3213100"/>
            <a:ext cx="6300788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101" name="Rectangle 170"/>
          <p:cNvSpPr>
            <a:spLocks noGrp="1" noChangeArrowheads="1"/>
          </p:cNvSpPr>
          <p:nvPr>
            <p:ph type="ctrTitle"/>
          </p:nvPr>
        </p:nvSpPr>
        <p:spPr>
          <a:xfrm>
            <a:off x="107950" y="3284538"/>
            <a:ext cx="6115050" cy="936625"/>
          </a:xfrm>
        </p:spPr>
        <p:txBody>
          <a:bodyPr/>
          <a:lstStyle/>
          <a:p>
            <a:pPr algn="l" eaLnBrk="1" hangingPunct="1"/>
            <a:r>
              <a:rPr lang="es-UY" altLang="en-US" sz="3200" b="1" smtClean="0">
                <a:solidFill>
                  <a:schemeClr val="tx1"/>
                </a:solidFill>
                <a:latin typeface="Adobe Heiti Std R" pitchFamily="34" charset="-128"/>
                <a:ea typeface="Adobe Heiti Std R" pitchFamily="34" charset="-128"/>
              </a:rPr>
              <a:t>Keterbukaan Informasi Publik</a:t>
            </a:r>
            <a:endParaRPr lang="es-ES" altLang="en-US" sz="3200" b="1" smtClean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 rot="-5400000">
            <a:off x="-2085181" y="2426494"/>
            <a:ext cx="6035675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10000"/>
              </a:lnSpc>
              <a:tabLst>
                <a:tab pos="171450" algn="l"/>
              </a:tabLst>
            </a:pPr>
            <a:r>
              <a:rPr lang="en-US" altLang="en-US" sz="2800">
                <a:solidFill>
                  <a:schemeClr val="bg1"/>
                </a:solidFill>
              </a:rPr>
              <a:t>Informasi yang Wajib Disediakan dan Diumumkan </a:t>
            </a:r>
            <a:r>
              <a:rPr lang="en-US" altLang="en-US" sz="2800" b="1">
                <a:solidFill>
                  <a:schemeClr val="bg1"/>
                </a:solidFill>
              </a:rPr>
              <a:t>Secara Berkala</a:t>
            </a:r>
            <a:endParaRPr lang="id-ID" altLang="en-US" sz="2800" b="1">
              <a:solidFill>
                <a:schemeClr val="bg1"/>
              </a:solidFill>
            </a:endParaRPr>
          </a:p>
          <a:p>
            <a:pPr algn="ctr">
              <a:lnSpc>
                <a:spcPct val="110000"/>
              </a:lnSpc>
              <a:tabLst>
                <a:tab pos="171450" algn="l"/>
              </a:tabLst>
            </a:pPr>
            <a:r>
              <a:rPr lang="id-ID" altLang="en-US" sz="1400">
                <a:solidFill>
                  <a:schemeClr val="bg1"/>
                </a:solidFill>
              </a:rPr>
              <a:t>Ps 11 Perki 1/2010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340519" y="5474494"/>
            <a:ext cx="1155700" cy="1392238"/>
          </a:xfrm>
          <a:prstGeom prst="rect">
            <a:avLst/>
          </a:prstGeom>
          <a:noFill/>
        </p:spPr>
        <p:txBody>
          <a:bodyPr anchor="b"/>
          <a:lstStyle/>
          <a:p>
            <a:pPr algn="ctr">
              <a:lnSpc>
                <a:spcPct val="110000"/>
              </a:lnSpc>
              <a:tabLst>
                <a:tab pos="171450" algn="l"/>
              </a:tabLst>
              <a:defRPr/>
            </a:pPr>
            <a:r>
              <a:rPr lang="en-US" sz="6600" b="1" dirty="0">
                <a:solidFill>
                  <a:schemeClr val="bg1"/>
                </a:solidFill>
              </a:rPr>
              <a:t>1.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47838" y="581025"/>
            <a:ext cx="72294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1.	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Profil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noProof="1">
                <a:solidFill>
                  <a:schemeClr val="bg1"/>
                </a:solidFill>
                <a:latin typeface="+mj-lt"/>
                <a:cs typeface="+mn-cs"/>
              </a:rPr>
              <a:t>Badan Publik</a:t>
            </a:r>
            <a:endParaRPr lang="en-US" dirty="0">
              <a:solidFill>
                <a:schemeClr val="bg1"/>
              </a:solidFill>
              <a:latin typeface="+mj-lt"/>
              <a:cs typeface="+mn-cs"/>
            </a:endParaRPr>
          </a:p>
          <a:p>
            <a:pPr marL="358775" indent="-3587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2.	Program/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kegiatan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yg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tengah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dijalankan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</a:p>
          <a:p>
            <a:pPr marL="358775" indent="-3587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3.	K</a:t>
            </a:r>
            <a:r>
              <a:rPr lang="en-US" noProof="1">
                <a:solidFill>
                  <a:schemeClr val="bg1"/>
                </a:solidFill>
                <a:latin typeface="+mj-lt"/>
                <a:cs typeface="+mn-cs"/>
              </a:rPr>
              <a:t>egiatan dan kinerja 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BP</a:t>
            </a:r>
          </a:p>
          <a:p>
            <a:pPr marL="358775" indent="-3587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4.	L</a:t>
            </a:r>
            <a:r>
              <a:rPr lang="en-US" noProof="1">
                <a:solidFill>
                  <a:schemeClr val="bg1"/>
                </a:solidFill>
                <a:latin typeface="+mj-lt"/>
                <a:cs typeface="+mn-cs"/>
              </a:rPr>
              <a:t>aporan keuangan;</a:t>
            </a:r>
            <a:endParaRPr lang="en-US" dirty="0">
              <a:solidFill>
                <a:schemeClr val="bg1"/>
              </a:solidFill>
              <a:latin typeface="+mj-lt"/>
              <a:cs typeface="+mn-cs"/>
            </a:endParaRPr>
          </a:p>
          <a:p>
            <a:pPr marL="358775" indent="-3587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5.	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Ringkasan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akses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informasi</a:t>
            </a:r>
            <a:endParaRPr lang="en-US" dirty="0">
              <a:solidFill>
                <a:schemeClr val="bg1"/>
              </a:solidFill>
              <a:latin typeface="+mj-lt"/>
              <a:cs typeface="+mn-cs"/>
            </a:endParaRPr>
          </a:p>
          <a:p>
            <a:pPr marL="358775" indent="-3587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6.	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Peraturan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keputusan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dari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BP</a:t>
            </a:r>
          </a:p>
          <a:p>
            <a:pPr marL="358775" indent="-3587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7.	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Hak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dan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tata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cara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memperoleh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;</a:t>
            </a:r>
          </a:p>
          <a:p>
            <a:pPr marL="358775" indent="-3587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8.	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Tatacara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pengaduan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penyalahgunaan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wewenang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pejabat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BP;</a:t>
            </a:r>
          </a:p>
          <a:p>
            <a:pPr marL="358775" indent="-3587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9.	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Pengumuman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pengadaan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brg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jasa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;</a:t>
            </a:r>
          </a:p>
          <a:p>
            <a:pPr marL="358775" indent="-3587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10.	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Prosedur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peringatan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dini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evakuasi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keadaan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darurat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di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setiap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cs typeface="+mn-cs"/>
              </a:rPr>
              <a:t>kantor</a:t>
            </a:r>
            <a:r>
              <a:rPr lang="en-US" dirty="0">
                <a:solidFill>
                  <a:schemeClr val="bg1"/>
                </a:solidFill>
                <a:latin typeface="+mj-lt"/>
                <a:cs typeface="+mn-cs"/>
              </a:rPr>
              <a:t> BP</a:t>
            </a:r>
          </a:p>
          <a:p>
            <a:pPr marL="358775" indent="-358775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id-ID" noProof="1">
                <a:solidFill>
                  <a:schemeClr val="bg1"/>
                </a:solidFill>
                <a:latin typeface="+mj-lt"/>
                <a:cs typeface="+mn-cs"/>
              </a:rPr>
              <a:t>Diumumkan  selambar-lambatnya 1 (satu ) kali setahun</a:t>
            </a:r>
            <a:endParaRPr lang="en-US" noProof="1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631950" y="2555875"/>
            <a:ext cx="5486400" cy="1041400"/>
          </a:xfrm>
          <a:prstGeom prst="rect">
            <a:avLst/>
          </a:prstGeom>
          <a:noFill/>
        </p:spPr>
        <p:txBody>
          <a:bodyPr anchor="b">
            <a:normAutofit fontScale="92500" lnSpcReduction="20000"/>
          </a:bodyPr>
          <a:lstStyle/>
          <a:p>
            <a:pPr algn="ctr">
              <a:lnSpc>
                <a:spcPct val="110000"/>
              </a:lnSpc>
              <a:tabLst>
                <a:tab pos="171450" algn="l"/>
              </a:tabLst>
              <a:defRPr/>
            </a:pPr>
            <a:r>
              <a:rPr lang="en-US" sz="2800" dirty="0" err="1">
                <a:solidFill>
                  <a:schemeClr val="bg1"/>
                </a:solidFill>
              </a:rPr>
              <a:t>Informasi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Wajib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Diumumkan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Secara</a:t>
            </a:r>
            <a:r>
              <a:rPr lang="en-US" sz="2800" dirty="0">
                <a:solidFill>
                  <a:schemeClr val="bg1"/>
                </a:solidFill>
              </a:rPr>
              <a:t> Serta-</a:t>
            </a:r>
            <a:r>
              <a:rPr lang="en-US" sz="2800" dirty="0" err="1">
                <a:solidFill>
                  <a:schemeClr val="bg1"/>
                </a:solidFill>
              </a:rPr>
              <a:t>Merta</a:t>
            </a:r>
            <a:r>
              <a:rPr lang="id-ID" sz="2800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10000"/>
              </a:lnSpc>
              <a:tabLst>
                <a:tab pos="171450" algn="l"/>
              </a:tabLst>
              <a:defRPr/>
            </a:pPr>
            <a:r>
              <a:rPr lang="id-ID" sz="1500" dirty="0">
                <a:solidFill>
                  <a:schemeClr val="bg1"/>
                </a:solidFill>
              </a:rPr>
              <a:t>Ps 12 Perki 1/2010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125413" y="4994275"/>
            <a:ext cx="928687" cy="2151063"/>
          </a:xfrm>
          <a:prstGeom prst="rect">
            <a:avLst/>
          </a:prstGeom>
          <a:noFill/>
        </p:spPr>
        <p:txBody>
          <a:bodyPr anchor="b"/>
          <a:lstStyle/>
          <a:p>
            <a:pPr algn="ctr">
              <a:lnSpc>
                <a:spcPct val="110000"/>
              </a:lnSpc>
              <a:tabLst>
                <a:tab pos="171450" algn="l"/>
              </a:tabLst>
              <a:defRPr/>
            </a:pPr>
            <a:r>
              <a:rPr lang="en-US" sz="6600" b="1" dirty="0">
                <a:solidFill>
                  <a:schemeClr val="bg1"/>
                </a:solidFill>
              </a:rPr>
              <a:t>2.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797050" y="919163"/>
            <a:ext cx="6451600" cy="5162550"/>
          </a:xfrm>
          <a:prstGeom prst="rect">
            <a:avLst/>
          </a:prstGeom>
        </p:spPr>
        <p:txBody>
          <a:bodyPr t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7675" indent="-447675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Badan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Publik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wajib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mengumumkan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secara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serta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merta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suatu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informasi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dapat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mengancam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hajat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hidup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orang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banyak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ketertiban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umum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;</a:t>
            </a:r>
            <a:endParaRPr lang="id-ID" sz="2000" dirty="0">
              <a:solidFill>
                <a:schemeClr val="bg1"/>
              </a:solidFill>
              <a:latin typeface="+mn-lt"/>
            </a:endParaRPr>
          </a:p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000" dirty="0">
              <a:solidFill>
                <a:schemeClr val="bg1"/>
              </a:solidFill>
              <a:latin typeface="+mn-lt"/>
            </a:endParaRPr>
          </a:p>
          <a:p>
            <a:pPr marL="806450" indent="-35877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d-ID" sz="2000" dirty="0">
                <a:solidFill>
                  <a:schemeClr val="bg1"/>
                </a:solidFill>
                <a:latin typeface="+mn-lt"/>
              </a:rPr>
              <a:t>Bencana alam: banjir, tanah longsor</a:t>
            </a:r>
          </a:p>
          <a:p>
            <a:pPr marL="806450" indent="-35877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d-ID" sz="2000" dirty="0">
                <a:solidFill>
                  <a:schemeClr val="bg1"/>
                </a:solidFill>
                <a:latin typeface="+mn-lt"/>
              </a:rPr>
              <a:t>Bencana non alam: kegagalan industri/ tehnologi, pencemaran lingkungan</a:t>
            </a:r>
          </a:p>
          <a:p>
            <a:pPr marL="806450" indent="-35877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d-ID" sz="2000" dirty="0">
                <a:solidFill>
                  <a:schemeClr val="bg1"/>
                </a:solidFill>
                <a:latin typeface="+mn-lt"/>
              </a:rPr>
              <a:t>Bencana sosial: kerusuhan sosial, konflik  sosial</a:t>
            </a:r>
          </a:p>
          <a:p>
            <a:pPr marL="806450" indent="-35877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d-ID" sz="2000" dirty="0">
                <a:solidFill>
                  <a:schemeClr val="bg1"/>
                </a:solidFill>
                <a:latin typeface="+mn-lt"/>
              </a:rPr>
              <a:t>Epidemi penyakit menular</a:t>
            </a:r>
          </a:p>
          <a:p>
            <a:pPr marL="806450" indent="-35877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d-ID" sz="2000" dirty="0">
                <a:solidFill>
                  <a:schemeClr val="bg1"/>
                </a:solidFill>
                <a:latin typeface="+mn-lt"/>
              </a:rPr>
              <a:t>Racun pada bahan makanan</a:t>
            </a:r>
          </a:p>
          <a:p>
            <a:pPr marL="806450" indent="-35877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d-ID" sz="2000" dirty="0">
                <a:solidFill>
                  <a:schemeClr val="bg1"/>
                </a:solidFill>
                <a:latin typeface="+mn-lt"/>
              </a:rPr>
              <a:t>Rencana gangguan terhadap utilitas publik</a:t>
            </a:r>
          </a:p>
          <a:p>
            <a:pPr marL="635000" indent="-2809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000" dirty="0">
              <a:solidFill>
                <a:schemeClr val="bg1"/>
              </a:solidFill>
              <a:latin typeface="+mn-lt"/>
            </a:endParaRPr>
          </a:p>
          <a:p>
            <a:pPr marL="538163" indent="-5381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latin typeface="+mn-lt"/>
              </a:rPr>
              <a:t>2. K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ewajiban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menyebarluaskan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informasi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publik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disampaikan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dengan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cara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mudah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dijangkau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oleh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masyarakat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bahasa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mudah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dipahami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7350" y="593725"/>
            <a:ext cx="6967538" cy="57277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457200" algn="just">
              <a:lnSpc>
                <a:spcPct val="80000"/>
              </a:lnSpc>
              <a:spcBef>
                <a:spcPts val="325"/>
              </a:spcBef>
              <a:defRPr/>
            </a:pPr>
            <a:r>
              <a:rPr lang="id-ID" noProof="1">
                <a:solidFill>
                  <a:schemeClr val="bg1"/>
                </a:solidFill>
                <a:latin typeface="Calibri" pitchFamily="34" charset="0"/>
              </a:rPr>
              <a:t>1.	Daftar seluruh informasi  publik;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lvl="1" indent="-457200" algn="just">
              <a:lnSpc>
                <a:spcPct val="80000"/>
              </a:lnSpc>
              <a:spcBef>
                <a:spcPts val="325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2.	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ttg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peraturan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keputusan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kebijakan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BP; </a:t>
            </a:r>
          </a:p>
          <a:p>
            <a:pPr lvl="1" indent="-457200" algn="just">
              <a:lnSpc>
                <a:spcPct val="80000"/>
              </a:lnSpc>
              <a:spcBef>
                <a:spcPts val="325"/>
              </a:spcBef>
              <a:buFontTx/>
              <a:buAutoNum type="arabicPlain" startAt="3"/>
              <a:defRPr/>
            </a:pP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Seluruh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lengkap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yg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wajib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disediakan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&amp;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diumumkan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secara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berkala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seperti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:</a:t>
            </a:r>
          </a:p>
          <a:p>
            <a:pPr lvl="1" indent="-457200" algn="just">
              <a:lnSpc>
                <a:spcPct val="80000"/>
              </a:lnSpc>
              <a:spcBef>
                <a:spcPts val="325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tentang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profil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badan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publik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,</a:t>
            </a:r>
          </a:p>
          <a:p>
            <a:pPr lvl="1" indent="-457200" algn="just">
              <a:lnSpc>
                <a:spcPct val="80000"/>
              </a:lnSpc>
              <a:spcBef>
                <a:spcPts val="325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	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Ringkasan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tentang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  program,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kinerja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, lap.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Keuangan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, lap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akses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publik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,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peraturan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keputusan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dll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;</a:t>
            </a:r>
          </a:p>
          <a:p>
            <a:pPr lvl="1" indent="-457200" algn="just">
              <a:lnSpc>
                <a:spcPct val="80000"/>
              </a:lnSpc>
              <a:spcBef>
                <a:spcPts val="325"/>
              </a:spcBef>
              <a:buFontTx/>
              <a:buAutoNum type="arabicPeriod" startAt="4"/>
              <a:defRPr/>
            </a:pP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tentang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organisasi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administrasi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kepegawaian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keuangan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;</a:t>
            </a:r>
            <a:endParaRPr lang="id-ID" dirty="0">
              <a:solidFill>
                <a:schemeClr val="bg1"/>
              </a:solidFill>
              <a:latin typeface="Calibri" pitchFamily="34" charset="0"/>
            </a:endParaRPr>
          </a:p>
          <a:p>
            <a:pPr marL="625475" lvl="1" indent="-177800" algn="just">
              <a:lnSpc>
                <a:spcPct val="80000"/>
              </a:lnSpc>
              <a:spcBef>
                <a:spcPts val="325"/>
              </a:spcBef>
              <a:buFont typeface="Arial" pitchFamily="34" charset="0"/>
              <a:buChar char="•"/>
              <a:defRPr/>
            </a:pPr>
            <a:r>
              <a:rPr lang="id-ID" dirty="0">
                <a:solidFill>
                  <a:schemeClr val="bg1"/>
                </a:solidFill>
                <a:latin typeface="Calibri" pitchFamily="34" charset="0"/>
              </a:rPr>
              <a:t>pedoman pengelolaan organisasi, administrasi, personil, &amp; keuangan</a:t>
            </a:r>
          </a:p>
          <a:p>
            <a:pPr marL="625475" lvl="1" indent="-177800" algn="just">
              <a:lnSpc>
                <a:spcPct val="80000"/>
              </a:lnSpc>
              <a:spcBef>
                <a:spcPts val="325"/>
              </a:spcBef>
              <a:buFont typeface="Arial" pitchFamily="34" charset="0"/>
              <a:buChar char="•"/>
              <a:defRPr/>
            </a:pPr>
            <a:r>
              <a:rPr lang="id-ID" dirty="0">
                <a:solidFill>
                  <a:schemeClr val="bg1"/>
                </a:solidFill>
                <a:latin typeface="Calibri" pitchFamily="34" charset="0"/>
              </a:rPr>
              <a:t>Profil lengkap pimpinan &amp; pegawai yang meliputi nama, sejarah karir atau posisi, sejarah pendidikan, penghargaan &amp; sanksi berat yang pernah diterima</a:t>
            </a:r>
          </a:p>
          <a:p>
            <a:pPr lvl="1" indent="-457200" algn="just">
              <a:lnSpc>
                <a:spcPct val="80000"/>
              </a:lnSpc>
              <a:spcBef>
                <a:spcPts val="325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5.	Surat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perjanjian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dg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pihak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ketiga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beserta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dokumen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pendukungnya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;</a:t>
            </a:r>
          </a:p>
          <a:p>
            <a:pPr lvl="1" indent="-457200" algn="just">
              <a:lnSpc>
                <a:spcPct val="80000"/>
              </a:lnSpc>
              <a:spcBef>
                <a:spcPts val="325"/>
              </a:spcBef>
              <a:buFontTx/>
              <a:buAutoNum type="arabicPeriod" startAt="6"/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Surat-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menyurat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pimpinan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pejabat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BP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dlm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rangka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pelaksanaan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tupoksi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;</a:t>
            </a:r>
            <a:endParaRPr lang="id-ID" dirty="0">
              <a:solidFill>
                <a:schemeClr val="bg1"/>
              </a:solidFill>
              <a:latin typeface="Calibri" pitchFamily="34" charset="0"/>
            </a:endParaRPr>
          </a:p>
          <a:p>
            <a:pPr lvl="1" indent="-457200" algn="just">
              <a:lnSpc>
                <a:spcPct val="80000"/>
              </a:lnSpc>
              <a:spcBef>
                <a:spcPts val="325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7.	Syarat2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perizinan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serta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dok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pendukungnya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laporan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penaatan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izin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diberikan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;</a:t>
            </a:r>
          </a:p>
          <a:p>
            <a:pPr lvl="1" indent="-457200" algn="just">
              <a:lnSpc>
                <a:spcPct val="80000"/>
              </a:lnSpc>
              <a:spcBef>
                <a:spcPts val="325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8.	Data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perbendaharaan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inventaris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;</a:t>
            </a:r>
          </a:p>
          <a:p>
            <a:pPr lvl="1" indent="-457200" algn="just">
              <a:lnSpc>
                <a:spcPct val="80000"/>
              </a:lnSpc>
              <a:spcBef>
                <a:spcPts val="325"/>
              </a:spcBef>
              <a:buFontTx/>
              <a:buAutoNum type="arabicPeriod" startAt="9"/>
              <a:defRPr/>
            </a:pP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Renstra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rencana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kerja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BP;</a:t>
            </a:r>
            <a:endParaRPr lang="id-ID" dirty="0">
              <a:solidFill>
                <a:schemeClr val="bg1"/>
              </a:solidFill>
              <a:latin typeface="Calibri" pitchFamily="34" charset="0"/>
            </a:endParaRPr>
          </a:p>
          <a:p>
            <a:pPr lvl="1" indent="-457200" algn="just">
              <a:lnSpc>
                <a:spcPct val="80000"/>
              </a:lnSpc>
              <a:spcBef>
                <a:spcPts val="325"/>
              </a:spcBef>
              <a:buFontTx/>
              <a:buAutoNum type="arabicPeriod" startAt="9"/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Agenda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kerja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pimpinan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Satker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lvl="1" indent="-457200">
              <a:lnSpc>
                <a:spcPct val="80000"/>
              </a:lnSpc>
              <a:spcBef>
                <a:spcPts val="325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11.</a:t>
            </a:r>
            <a:r>
              <a:rPr lang="id-ID" dirty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Kegiatan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pengelolaan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&amp;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pelayanan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publik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;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 rot="-5400000">
            <a:off x="-1746250" y="2532063"/>
            <a:ext cx="5486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10000"/>
              </a:lnSpc>
              <a:tabLst>
                <a:tab pos="171450" algn="l"/>
              </a:tabLst>
            </a:pPr>
            <a:r>
              <a:rPr lang="en-US" altLang="en-US" sz="2800">
                <a:solidFill>
                  <a:schemeClr val="bg1"/>
                </a:solidFill>
              </a:rPr>
              <a:t>Informasi yang Wajib Tersedia</a:t>
            </a:r>
          </a:p>
          <a:p>
            <a:pPr algn="ctr">
              <a:lnSpc>
                <a:spcPct val="110000"/>
              </a:lnSpc>
              <a:tabLst>
                <a:tab pos="171450" algn="l"/>
              </a:tabLst>
            </a:pPr>
            <a:r>
              <a:rPr lang="en-US" altLang="en-US" sz="2800">
                <a:solidFill>
                  <a:schemeClr val="bg1"/>
                </a:solidFill>
              </a:rPr>
              <a:t>Setiap Saat</a:t>
            </a:r>
            <a:r>
              <a:rPr lang="id-ID" altLang="en-US" sz="2800">
                <a:solidFill>
                  <a:schemeClr val="bg1"/>
                </a:solidFill>
              </a:rPr>
              <a:t>  </a:t>
            </a:r>
            <a:r>
              <a:rPr lang="id-ID" altLang="en-US">
                <a:solidFill>
                  <a:schemeClr val="bg1"/>
                </a:solidFill>
              </a:rPr>
              <a:t>Ps 13 perki 1/2010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711994" y="5698332"/>
            <a:ext cx="884237" cy="793750"/>
          </a:xfrm>
          <a:prstGeom prst="rect">
            <a:avLst/>
          </a:prstGeom>
          <a:noFill/>
        </p:spPr>
        <p:txBody>
          <a:bodyPr anchor="b"/>
          <a:lstStyle/>
          <a:p>
            <a:pPr algn="ctr">
              <a:lnSpc>
                <a:spcPct val="110000"/>
              </a:lnSpc>
              <a:tabLst>
                <a:tab pos="171450" algn="l"/>
              </a:tabLst>
              <a:defRPr/>
            </a:pPr>
            <a:r>
              <a:rPr lang="en-US" sz="6600" b="1" dirty="0">
                <a:solidFill>
                  <a:schemeClr val="bg1"/>
                </a:solidFill>
              </a:rPr>
              <a:t>3.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313" y="1249363"/>
            <a:ext cx="5400675" cy="391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4013" indent="-354013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12.</a:t>
            </a:r>
            <a:r>
              <a:rPr lang="id-ID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Jumlah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jenis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gambaran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umum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pelanggaran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yg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ditemukan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pengawasan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internal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serta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laporan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penindakannya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;</a:t>
            </a:r>
          </a:p>
          <a:p>
            <a:pPr marL="354013" indent="-354013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marL="354013" indent="-354013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13.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Daftar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hasil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kajian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penelitian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;</a:t>
            </a:r>
          </a:p>
          <a:p>
            <a:pPr marL="354013" indent="-354013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marL="354013" indent="-354013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14.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publik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yg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telah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dinyatakan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terbuka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melalui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mekanisme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penyelesaian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sengketa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;</a:t>
            </a:r>
          </a:p>
          <a:p>
            <a:pPr marL="354013" indent="-354013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marL="354013" indent="-354013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15</a:t>
            </a:r>
            <a:r>
              <a:rPr lang="id-ID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SOP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keadaan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darurat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bagi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penerima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izin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pihak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yg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terikat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perjanjian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kerja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;</a:t>
            </a:r>
          </a:p>
          <a:p>
            <a:pPr marL="354013" indent="-354013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dirty="0">
              <a:solidFill>
                <a:schemeClr val="bg1"/>
              </a:solidFill>
              <a:latin typeface="Calibri" pitchFamily="34" charset="0"/>
            </a:endParaRPr>
          </a:p>
          <a:p>
            <a:pPr marL="354013" indent="-354013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16</a:t>
            </a:r>
            <a:r>
              <a:rPr lang="id-ID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Kebijakan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yg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disampaikan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pejabat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publik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dlm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pertemuan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terbuka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umum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;</a:t>
            </a:r>
          </a:p>
          <a:p>
            <a:pPr marL="365125" indent="-255588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 rot="-5400000">
            <a:off x="-1174750" y="2513013"/>
            <a:ext cx="5486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10000"/>
              </a:lnSpc>
              <a:tabLst>
                <a:tab pos="171450" algn="l"/>
              </a:tabLst>
            </a:pPr>
            <a:r>
              <a:rPr lang="en-US" altLang="en-US" sz="2800">
                <a:solidFill>
                  <a:schemeClr val="bg1"/>
                </a:solidFill>
              </a:rPr>
              <a:t>Informasi yang Wajib Tersedia</a:t>
            </a:r>
          </a:p>
          <a:p>
            <a:pPr algn="ctr">
              <a:lnSpc>
                <a:spcPct val="110000"/>
              </a:lnSpc>
              <a:tabLst>
                <a:tab pos="171450" algn="l"/>
              </a:tabLst>
            </a:pPr>
            <a:r>
              <a:rPr lang="en-US" altLang="en-US" sz="2800">
                <a:solidFill>
                  <a:schemeClr val="bg1"/>
                </a:solidFill>
              </a:rPr>
              <a:t>Setiap Saat</a:t>
            </a:r>
            <a:r>
              <a:rPr lang="id-ID" altLang="en-US" sz="2800">
                <a:solidFill>
                  <a:schemeClr val="bg1"/>
                </a:solidFill>
              </a:rPr>
              <a:t> </a:t>
            </a:r>
            <a:r>
              <a:rPr lang="en-US" altLang="en-US" sz="2800">
                <a:solidFill>
                  <a:schemeClr val="bg1"/>
                </a:solidFill>
              </a:rPr>
              <a:t>(Lanjutan)</a:t>
            </a:r>
          </a:p>
          <a:p>
            <a:pPr algn="ctr">
              <a:lnSpc>
                <a:spcPct val="110000"/>
              </a:lnSpc>
              <a:tabLst>
                <a:tab pos="171450" algn="l"/>
              </a:tabLst>
            </a:pPr>
            <a:r>
              <a:rPr lang="id-ID" altLang="en-US" sz="2800">
                <a:solidFill>
                  <a:schemeClr val="bg1"/>
                </a:solidFill>
              </a:rPr>
              <a:t> </a:t>
            </a:r>
            <a:r>
              <a:rPr lang="id-ID" altLang="en-US">
                <a:solidFill>
                  <a:schemeClr val="bg1"/>
                </a:solidFill>
              </a:rPr>
              <a:t>Ps 13 perki 1/2010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092994" y="5380832"/>
            <a:ext cx="884237" cy="793750"/>
          </a:xfrm>
          <a:prstGeom prst="rect">
            <a:avLst/>
          </a:prstGeom>
          <a:noFill/>
        </p:spPr>
        <p:txBody>
          <a:bodyPr anchor="b"/>
          <a:lstStyle/>
          <a:p>
            <a:pPr algn="ctr">
              <a:lnSpc>
                <a:spcPct val="110000"/>
              </a:lnSpc>
              <a:tabLst>
                <a:tab pos="171450" algn="l"/>
              </a:tabLst>
              <a:defRPr/>
            </a:pPr>
            <a:r>
              <a:rPr lang="en-US" sz="6600" b="1" dirty="0">
                <a:solidFill>
                  <a:schemeClr val="bg1"/>
                </a:solidFill>
              </a:rPr>
              <a:t>3.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763713" y="692150"/>
            <a:ext cx="69119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altLang="en-US" sz="1600">
                <a:solidFill>
                  <a:schemeClr val="bg1"/>
                </a:solidFill>
              </a:rPr>
              <a:t>Dapat Menghambat Proses Penegakan Hukum</a:t>
            </a:r>
            <a:r>
              <a:rPr lang="id-ID" altLang="en-US" sz="1600">
                <a:solidFill>
                  <a:schemeClr val="bg1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altLang="en-US" sz="1600">
                <a:solidFill>
                  <a:schemeClr val="bg1"/>
                </a:solidFill>
              </a:rPr>
              <a:t>Dapat Mengganggu Kepentingan Perlindungan Hak Atas Kekayaan Intelektual Dan Perlindungan Dari Persaingan Usaha Tidak Sehat; </a:t>
            </a:r>
            <a:endParaRPr lang="id-ID" altLang="en-US" sz="160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altLang="en-US" sz="1600">
                <a:solidFill>
                  <a:schemeClr val="bg1"/>
                </a:solidFill>
              </a:rPr>
              <a:t>Dapat Membahayakan Pertahanan Dan Keamanan Negara</a:t>
            </a:r>
            <a:r>
              <a:rPr lang="id-ID" altLang="en-US" sz="1600">
                <a:solidFill>
                  <a:schemeClr val="bg1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altLang="en-US" sz="1600">
                <a:solidFill>
                  <a:schemeClr val="bg1"/>
                </a:solidFill>
              </a:rPr>
              <a:t>Dapat Mengungkapkan Kekayaan Alam Indonesia;</a:t>
            </a:r>
            <a:endParaRPr lang="id-ID" altLang="en-US" sz="160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altLang="en-US" sz="1600">
                <a:solidFill>
                  <a:schemeClr val="bg1"/>
                </a:solidFill>
              </a:rPr>
              <a:t>Dapat Merugikan Ketahanan Ekonomi Nasional;</a:t>
            </a:r>
            <a:endParaRPr lang="id-ID" altLang="en-US" sz="160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altLang="en-US" sz="1600">
                <a:solidFill>
                  <a:schemeClr val="bg1"/>
                </a:solidFill>
              </a:rPr>
              <a:t> Dapat Merugikan Kepentingan Hubungan Luar Negeri;</a:t>
            </a:r>
            <a:endParaRPr lang="id-ID" altLang="en-US" sz="160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altLang="en-US" sz="1600">
                <a:solidFill>
                  <a:schemeClr val="bg1"/>
                </a:solidFill>
              </a:rPr>
              <a:t>Dapat Mengungkapkan Isi Akta Otentik Yang Bersifat Pribadi Dan Kemauan Terakhir Ataupun Wasiat Seseorang; </a:t>
            </a:r>
            <a:endParaRPr lang="id-ID" altLang="en-US" sz="160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altLang="en-US" sz="1600">
                <a:solidFill>
                  <a:schemeClr val="bg1"/>
                </a:solidFill>
              </a:rPr>
              <a:t>Dapat Mengungkap Rahasia Pribadi</a:t>
            </a:r>
            <a:r>
              <a:rPr lang="id-ID" altLang="en-US" sz="1600">
                <a:solidFill>
                  <a:schemeClr val="bg1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altLang="en-US" sz="1600">
                <a:solidFill>
                  <a:schemeClr val="bg1"/>
                </a:solidFill>
              </a:rPr>
              <a:t>Memorandum Atau Surat</a:t>
            </a:r>
            <a:r>
              <a:rPr lang="id-ID" altLang="en-US" sz="1600">
                <a:solidFill>
                  <a:schemeClr val="bg1"/>
                </a:solidFill>
              </a:rPr>
              <a:t>-</a:t>
            </a:r>
            <a:r>
              <a:rPr lang="en-US" altLang="en-US" sz="1600">
                <a:solidFill>
                  <a:schemeClr val="bg1"/>
                </a:solidFill>
              </a:rPr>
              <a:t>Surat Antar Badan Publik Atau Intra Badan Publik, Yang Menurut Sifatnya Dirahasiakan Kecuali Atas Putusan Komisi Informasi Atau Pengadilan; </a:t>
            </a:r>
            <a:endParaRPr lang="id-ID" altLang="en-US" sz="160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n-US" altLang="en-US" sz="1600">
                <a:solidFill>
                  <a:schemeClr val="bg1"/>
                </a:solidFill>
              </a:rPr>
              <a:t>I</a:t>
            </a:r>
            <a:r>
              <a:rPr lang="id-ID" altLang="en-US" sz="1600">
                <a:solidFill>
                  <a:schemeClr val="bg1"/>
                </a:solidFill>
              </a:rPr>
              <a:t>nformasi yang tidak boleh diungkapkan berdasarkan Undang-Undang.</a:t>
            </a: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 rot="-5400000">
            <a:off x="-1912143" y="2696368"/>
            <a:ext cx="5486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10000"/>
              </a:lnSpc>
              <a:tabLst>
                <a:tab pos="171450" algn="l"/>
              </a:tabLst>
            </a:pPr>
            <a:r>
              <a:rPr lang="en-US" altLang="en-US" sz="2800">
                <a:solidFill>
                  <a:schemeClr val="bg1"/>
                </a:solidFill>
              </a:rPr>
              <a:t>Informasi yang </a:t>
            </a:r>
            <a:r>
              <a:rPr lang="en-US" altLang="en-US" sz="2800" b="1">
                <a:solidFill>
                  <a:srgbClr val="FFC000"/>
                </a:solidFill>
              </a:rPr>
              <a:t>Dikecualikan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40481" y="4917281"/>
            <a:ext cx="1098550" cy="2008188"/>
          </a:xfrm>
          <a:prstGeom prst="rect">
            <a:avLst/>
          </a:prstGeom>
          <a:noFill/>
        </p:spPr>
        <p:txBody>
          <a:bodyPr anchor="b"/>
          <a:lstStyle/>
          <a:p>
            <a:pPr algn="ctr">
              <a:lnSpc>
                <a:spcPct val="110000"/>
              </a:lnSpc>
              <a:tabLst>
                <a:tab pos="171450" algn="l"/>
              </a:tabLst>
              <a:defRPr/>
            </a:pPr>
            <a:r>
              <a:rPr lang="en-US" sz="6600" b="1" dirty="0">
                <a:solidFill>
                  <a:schemeClr val="bg1"/>
                </a:solidFill>
              </a:rPr>
              <a:t>4.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359275"/>
            <a:ext cx="1989137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900113" y="1831975"/>
            <a:ext cx="70866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</a:t>
            </a:r>
            <a:r>
              <a:rPr lang="id-ID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ejabat Pengelola Informasi dan dokumentasi adalah pejabat yang bertanggung jawab di bidang penyimpanan, pendokumentasian,penyediaan, dan/ atau pelayanan informasi di badan publik dan bertanggung jawab langsung kepada atasan PPID</a:t>
            </a:r>
            <a:endParaRPr lang="en-US" sz="2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7238" y="620713"/>
            <a:ext cx="7229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en-US" sz="3600" b="1">
                <a:solidFill>
                  <a:schemeClr val="bg1"/>
                </a:solidFill>
              </a:rPr>
              <a:t>Apa</a:t>
            </a:r>
            <a:r>
              <a:rPr lang="en-US" altLang="en-US" sz="3600" b="1">
                <a:solidFill>
                  <a:srgbClr val="7F7F7F"/>
                </a:solidFill>
              </a:rPr>
              <a:t> </a:t>
            </a:r>
            <a:r>
              <a:rPr lang="en-US" altLang="en-US" sz="3600" b="1">
                <a:solidFill>
                  <a:schemeClr val="bg1"/>
                </a:solidFill>
              </a:rPr>
              <a:t>itu</a:t>
            </a:r>
            <a:r>
              <a:rPr lang="en-US" altLang="en-US" sz="3600" b="1">
                <a:solidFill>
                  <a:srgbClr val="7F7F7F"/>
                </a:solidFill>
              </a:rPr>
              <a:t>…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842963" y="942975"/>
            <a:ext cx="7543800" cy="120015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id-ID" sz="7800" b="1" kern="0" dirty="0">
                <a:solidFill>
                  <a:srgbClr val="FF0000"/>
                </a:solidFill>
                <a:latin typeface="+mn-lt"/>
              </a:rPr>
              <a:t>P P I D </a:t>
            </a:r>
            <a:r>
              <a:rPr lang="en-US" sz="7800" b="1" kern="0" dirty="0">
                <a:solidFill>
                  <a:srgbClr val="FF0000"/>
                </a:solidFill>
                <a:latin typeface="+mn-lt"/>
              </a:rPr>
              <a:t>?</a:t>
            </a:r>
            <a:endParaRPr lang="en-US" sz="7800" kern="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0" y="785813"/>
          <a:ext cx="9144000" cy="607218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9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23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0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27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No.</a:t>
                      </a:r>
                    </a:p>
                  </a:txBody>
                  <a:tcPr marL="91427" marR="91427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Kewajiban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berdasarkan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Peraturan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Perundang-undangan</a:t>
                      </a:r>
                      <a:endParaRPr lang="en-US" sz="1600" dirty="0"/>
                    </a:p>
                  </a:txBody>
                  <a:tcPr marL="91427" marR="91427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Ketentuan</a:t>
                      </a:r>
                      <a:endParaRPr lang="en-US" sz="1600" dirty="0"/>
                    </a:p>
                  </a:txBody>
                  <a:tcPr marL="91427" marR="91427" marT="45712" marB="4571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89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en-US" sz="1400" b="1" dirty="0"/>
                    </a:p>
                  </a:txBody>
                  <a:tcPr marL="91427" marR="91427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bertanggung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jawab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dalam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penyimpanan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pendokumentasian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penyediaan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atau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pelayanan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informasi</a:t>
                      </a:r>
                      <a:r>
                        <a:rPr lang="en-US" sz="1400" dirty="0"/>
                        <a:t> di </a:t>
                      </a:r>
                      <a:r>
                        <a:rPr lang="en-US" sz="1400" dirty="0" err="1"/>
                        <a:t>badan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publik</a:t>
                      </a:r>
                      <a:r>
                        <a:rPr lang="en-US" sz="1400" dirty="0"/>
                        <a:t>.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US" sz="1400" i="0" dirty="0"/>
                    </a:p>
                  </a:txBody>
                  <a:tcPr marL="91427" marR="91427" marT="45712" marB="45712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en-US" sz="1400" dirty="0" err="1"/>
                        <a:t>Pasal</a:t>
                      </a:r>
                      <a:r>
                        <a:rPr lang="en-US" sz="1400" dirty="0"/>
                        <a:t> 1 </a:t>
                      </a:r>
                      <a:r>
                        <a:rPr lang="en-US" sz="1400" dirty="0" err="1"/>
                        <a:t>angka</a:t>
                      </a:r>
                      <a:r>
                        <a:rPr lang="en-US" sz="1400" dirty="0"/>
                        <a:t> 9 UUKIP</a:t>
                      </a:r>
                    </a:p>
                  </a:txBody>
                  <a:tcPr marL="91427" marR="91427" marT="45712" marB="4571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26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endParaRPr lang="en-US" sz="1400" b="1" dirty="0"/>
                    </a:p>
                  </a:txBody>
                  <a:tcPr marL="91427" marR="91427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effectLst/>
                        </a:rPr>
                        <a:t>melakukan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pengklasifikasian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informasi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publik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berdasarkan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kategori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informasi</a:t>
                      </a:r>
                      <a:r>
                        <a:rPr lang="en-US" sz="1400" kern="1200" baseline="0" dirty="0">
                          <a:effectLst/>
                        </a:rPr>
                        <a:t> yang </a:t>
                      </a:r>
                      <a:r>
                        <a:rPr lang="en-US" sz="1400" kern="1200" baseline="0" dirty="0" err="1">
                          <a:effectLst/>
                        </a:rPr>
                        <a:t>wajib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diumumkan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secara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berkala</a:t>
                      </a:r>
                      <a:r>
                        <a:rPr lang="en-US" sz="1400" kern="1200" baseline="0" dirty="0">
                          <a:effectLst/>
                        </a:rPr>
                        <a:t>, </a:t>
                      </a:r>
                      <a:r>
                        <a:rPr lang="en-US" sz="1400" kern="1200" baseline="0" dirty="0" err="1">
                          <a:effectLst/>
                        </a:rPr>
                        <a:t>serta-merta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dan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tersedia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setiap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saat</a:t>
                      </a:r>
                      <a:r>
                        <a:rPr lang="en-US" sz="1400" kern="1200" baseline="0" dirty="0">
                          <a:effectLst/>
                        </a:rPr>
                        <a:t>.</a:t>
                      </a:r>
                      <a:endParaRPr lang="en-US" sz="1400" dirty="0"/>
                    </a:p>
                  </a:txBody>
                  <a:tcPr marL="91427" marR="91427" marT="45712" marB="45712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en-US" sz="1400" dirty="0" err="1"/>
                        <a:t>Pasal</a:t>
                      </a:r>
                      <a:r>
                        <a:rPr lang="en-US" sz="1400" dirty="0"/>
                        <a:t> 9, 10, 11, 14, 15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16</a:t>
                      </a:r>
                    </a:p>
                  </a:txBody>
                  <a:tcPr marL="91427" marR="91427" marT="45712" marB="4571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38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  <a:endParaRPr lang="en-US" sz="1400" b="1" dirty="0"/>
                    </a:p>
                  </a:txBody>
                  <a:tcPr marL="91427" marR="91427" marT="45712" marB="4571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effectLst/>
                        </a:rPr>
                        <a:t>membuat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dan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mengembangkan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sistem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penyediaan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layanan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informasi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secara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cepat</a:t>
                      </a:r>
                      <a:r>
                        <a:rPr lang="en-US" sz="1400" kern="1200" dirty="0">
                          <a:effectLst/>
                        </a:rPr>
                        <a:t>, </a:t>
                      </a:r>
                      <a:r>
                        <a:rPr lang="en-US" sz="1400" kern="1200" dirty="0" err="1">
                          <a:effectLst/>
                        </a:rPr>
                        <a:t>mudah</a:t>
                      </a:r>
                      <a:r>
                        <a:rPr lang="en-US" sz="1400" kern="1200" dirty="0">
                          <a:effectLst/>
                        </a:rPr>
                        <a:t>, </a:t>
                      </a:r>
                      <a:r>
                        <a:rPr lang="en-US" sz="1400" kern="1200" dirty="0" err="1">
                          <a:effectLst/>
                        </a:rPr>
                        <a:t>dan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wajar</a:t>
                      </a:r>
                      <a:r>
                        <a:rPr lang="en-US" sz="1400" kern="1200" dirty="0">
                          <a:effectLst/>
                        </a:rPr>
                        <a:t> (</a:t>
                      </a:r>
                      <a:r>
                        <a:rPr lang="en-US" sz="1400" kern="1200" dirty="0" err="1">
                          <a:effectLst/>
                        </a:rPr>
                        <a:t>Standar</a:t>
                      </a:r>
                      <a:r>
                        <a:rPr lang="en-US" sz="1400" kern="1200" dirty="0">
                          <a:effectLst/>
                        </a:rPr>
                        <a:t> Operating Procedure) </a:t>
                      </a:r>
                      <a:r>
                        <a:rPr lang="en-US" sz="1400" kern="1200" dirty="0" err="1">
                          <a:effectLst/>
                        </a:rPr>
                        <a:t>sesuai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dengan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petunjuk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teknis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standar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layanan</a:t>
                      </a:r>
                      <a:r>
                        <a:rPr lang="en-US" sz="1400" kern="1200" dirty="0">
                          <a:effectLst/>
                        </a:rPr>
                        <a:t> Informasi </a:t>
                      </a:r>
                      <a:r>
                        <a:rPr lang="en-US" sz="1400" kern="1200" dirty="0" err="1">
                          <a:effectLst/>
                        </a:rPr>
                        <a:t>Publik</a:t>
                      </a:r>
                      <a:r>
                        <a:rPr lang="en-US" sz="1400" kern="1200" dirty="0">
                          <a:effectLst/>
                        </a:rPr>
                        <a:t> yang </a:t>
                      </a:r>
                      <a:r>
                        <a:rPr lang="en-US" sz="1400" kern="1200" dirty="0" err="1">
                          <a:effectLst/>
                        </a:rPr>
                        <a:t>berlaku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secara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nasional</a:t>
                      </a:r>
                      <a:r>
                        <a:rPr lang="en-GB" sz="1400" kern="1200" dirty="0">
                          <a:effectLst/>
                        </a:rPr>
                        <a:t>.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 marL="91427" marR="91427" marT="45712" marB="45712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en-US" sz="1400" dirty="0" err="1"/>
                        <a:t>Pasal</a:t>
                      </a:r>
                      <a:r>
                        <a:rPr lang="en-US" sz="1400" dirty="0"/>
                        <a:t> 13 </a:t>
                      </a:r>
                      <a:r>
                        <a:rPr lang="en-US" sz="1400" dirty="0" err="1"/>
                        <a:t>ayat</a:t>
                      </a:r>
                      <a:r>
                        <a:rPr lang="en-US" sz="1400" dirty="0"/>
                        <a:t> (1) </a:t>
                      </a:r>
                      <a:r>
                        <a:rPr lang="en-US" sz="1400" dirty="0" err="1"/>
                        <a:t>huruf</a:t>
                      </a:r>
                      <a:r>
                        <a:rPr lang="en-US" sz="1400" dirty="0"/>
                        <a:t> b UUKIP</a:t>
                      </a:r>
                    </a:p>
                  </a:txBody>
                  <a:tcPr marL="91427" marR="91427" marT="45712" marB="45712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26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  <a:endParaRPr lang="en-US" sz="1400" b="1" dirty="0"/>
                    </a:p>
                  </a:txBody>
                  <a:tcPr marL="91427" marR="91427" marT="45712" marB="4571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effectLst/>
                        </a:rPr>
                        <a:t>membuat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pertimbangan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secara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tertulis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setiap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kebijakan</a:t>
                      </a:r>
                      <a:r>
                        <a:rPr lang="en-US" sz="1400" kern="1200" dirty="0">
                          <a:effectLst/>
                        </a:rPr>
                        <a:t> yang </a:t>
                      </a:r>
                      <a:r>
                        <a:rPr lang="en-US" sz="1400" kern="1200" dirty="0" err="1">
                          <a:effectLst/>
                        </a:rPr>
                        <a:t>diambil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untuk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memenuhi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hak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setiap</a:t>
                      </a:r>
                      <a:r>
                        <a:rPr lang="en-US" sz="1400" kern="1200" dirty="0">
                          <a:effectLst/>
                        </a:rPr>
                        <a:t> Orang </a:t>
                      </a:r>
                      <a:r>
                        <a:rPr lang="en-US" sz="1400" kern="1200" dirty="0" err="1">
                          <a:effectLst/>
                        </a:rPr>
                        <a:t>atas</a:t>
                      </a:r>
                      <a:r>
                        <a:rPr lang="en-US" sz="1400" kern="1200" dirty="0">
                          <a:effectLst/>
                        </a:rPr>
                        <a:t> Informasi </a:t>
                      </a:r>
                      <a:r>
                        <a:rPr lang="en-US" sz="1400" kern="1200" dirty="0" err="1">
                          <a:effectLst/>
                        </a:rPr>
                        <a:t>Publik</a:t>
                      </a:r>
                      <a:r>
                        <a:rPr lang="en-US" sz="1400" kern="1200" baseline="0" dirty="0">
                          <a:effectLst/>
                        </a:rPr>
                        <a:t> (</a:t>
                      </a:r>
                      <a:r>
                        <a:rPr lang="en-US" sz="1400" kern="1200" baseline="0" dirty="0" err="1">
                          <a:effectLst/>
                        </a:rPr>
                        <a:t>untuk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informasi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terbuka</a:t>
                      </a:r>
                      <a:r>
                        <a:rPr lang="en-US" sz="1400" kern="1200" baseline="0" dirty="0">
                          <a:effectLst/>
                        </a:rPr>
                        <a:t>)</a:t>
                      </a:r>
                      <a:endParaRPr lang="en-US" sz="1400" dirty="0"/>
                    </a:p>
                  </a:txBody>
                  <a:tcPr marL="91427" marR="91427" marT="45712" marB="45712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en-US" sz="1400" dirty="0" err="1"/>
                        <a:t>Pasal</a:t>
                      </a:r>
                      <a:r>
                        <a:rPr lang="en-US" sz="1400" dirty="0"/>
                        <a:t> 7 </a:t>
                      </a:r>
                      <a:r>
                        <a:rPr lang="en-US" sz="1400" dirty="0" err="1"/>
                        <a:t>ayat</a:t>
                      </a:r>
                      <a:r>
                        <a:rPr lang="en-US" sz="1400" dirty="0"/>
                        <a:t> (4)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(5) UUKIP</a:t>
                      </a:r>
                    </a:p>
                  </a:txBody>
                  <a:tcPr marL="91427" marR="91427" marT="45712" marB="45712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38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  <a:endParaRPr lang="en-US" sz="1400" b="1" dirty="0"/>
                    </a:p>
                  </a:txBody>
                  <a:tcPr marL="91427" marR="91427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effectLst/>
                        </a:rPr>
                        <a:t>melakukan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pengujian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tentang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konsekuensi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sebagaimana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dimaksud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dalam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Pasal</a:t>
                      </a:r>
                      <a:r>
                        <a:rPr lang="en-US" sz="1400" kern="1200" dirty="0">
                          <a:effectLst/>
                        </a:rPr>
                        <a:t> 17 </a:t>
                      </a:r>
                      <a:r>
                        <a:rPr lang="en-US" sz="1400" kern="1200" dirty="0" err="1">
                          <a:effectLst/>
                        </a:rPr>
                        <a:t>dengan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saksama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dan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penuh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ketelitian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sebelum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menyatakan</a:t>
                      </a:r>
                      <a:r>
                        <a:rPr lang="en-US" sz="1400" kern="1200" dirty="0">
                          <a:effectLst/>
                        </a:rPr>
                        <a:t> Informasi </a:t>
                      </a:r>
                      <a:r>
                        <a:rPr lang="en-US" sz="1400" kern="1200" dirty="0" err="1">
                          <a:effectLst/>
                        </a:rPr>
                        <a:t>Publik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tertentu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dikecualikan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untuk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diakses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oleh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setiap</a:t>
                      </a:r>
                      <a:r>
                        <a:rPr lang="en-US" sz="1400" kern="1200" dirty="0">
                          <a:effectLst/>
                        </a:rPr>
                        <a:t> orang</a:t>
                      </a:r>
                      <a:r>
                        <a:rPr lang="en-US" sz="1400" kern="1200" baseline="0" dirty="0">
                          <a:effectLst/>
                        </a:rPr>
                        <a:t> (</a:t>
                      </a:r>
                      <a:r>
                        <a:rPr lang="en-US" sz="1400" kern="1200" baseline="0" dirty="0" err="1">
                          <a:effectLst/>
                        </a:rPr>
                        <a:t>untuk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informasi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dikecualikan</a:t>
                      </a:r>
                      <a:r>
                        <a:rPr lang="en-US" sz="1400" kern="1200" baseline="0" dirty="0">
                          <a:effectLst/>
                        </a:rPr>
                        <a:t>)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 marL="91427" marR="91427" marT="45712" marB="45712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en-US" sz="1400" dirty="0" err="1"/>
                        <a:t>Pasal</a:t>
                      </a:r>
                      <a:r>
                        <a:rPr lang="en-US" sz="1400" dirty="0"/>
                        <a:t> 19 UUKIP</a:t>
                      </a:r>
                    </a:p>
                  </a:txBody>
                  <a:tcPr marL="91427" marR="91427" marT="45712" marB="45712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89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  <a:endParaRPr lang="en-US" sz="1400" b="1" dirty="0"/>
                    </a:p>
                  </a:txBody>
                  <a:tcPr marL="91427" marR="91427" marT="45712" marB="4571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melayani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permohonan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informasi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berdasarkan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permintaan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sesuai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dengan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tata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cara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permintaan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informasi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Badan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Publik</a:t>
                      </a:r>
                      <a:r>
                        <a:rPr lang="en-US" sz="1400" dirty="0"/>
                        <a:t>.</a:t>
                      </a:r>
                    </a:p>
                  </a:txBody>
                  <a:tcPr marL="91427" marR="91427" marT="45712" marB="45712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en-US" sz="1400" dirty="0" err="1"/>
                        <a:t>Pasal</a:t>
                      </a:r>
                      <a:r>
                        <a:rPr lang="en-US" sz="1400" dirty="0"/>
                        <a:t> 22 UUKIP</a:t>
                      </a:r>
                    </a:p>
                  </a:txBody>
                  <a:tcPr marL="91427" marR="91427" marT="45712" marB="45712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286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  <a:endParaRPr lang="en-US" sz="1400" b="1" dirty="0"/>
                    </a:p>
                  </a:txBody>
                  <a:tcPr marL="91427" marR="91427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effectLst/>
                        </a:rPr>
                        <a:t>mengumumkan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layanan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informasi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setiap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tahun</a:t>
                      </a:r>
                      <a:r>
                        <a:rPr lang="en-US" sz="1400" kern="1200" dirty="0">
                          <a:effectLst/>
                        </a:rPr>
                        <a:t>, yang </a:t>
                      </a:r>
                      <a:r>
                        <a:rPr lang="en-US" sz="1400" kern="1200" dirty="0" err="1">
                          <a:effectLst/>
                        </a:rPr>
                        <a:t>meliputi</a:t>
                      </a:r>
                      <a:r>
                        <a:rPr lang="en-US" sz="1400" kern="1200" dirty="0">
                          <a:effectLst/>
                        </a:rPr>
                        <a:t>: (a)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j</a:t>
                      </a:r>
                      <a:r>
                        <a:rPr lang="en-US" sz="1400" kern="1200" dirty="0" err="1">
                          <a:effectLst/>
                        </a:rPr>
                        <a:t>umlah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permintaan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informasi</a:t>
                      </a:r>
                      <a:r>
                        <a:rPr lang="en-US" sz="1400" kern="1200" dirty="0">
                          <a:effectLst/>
                        </a:rPr>
                        <a:t> yang </a:t>
                      </a:r>
                      <a:r>
                        <a:rPr lang="en-US" sz="1400" kern="1200" dirty="0" err="1">
                          <a:effectLst/>
                        </a:rPr>
                        <a:t>diterima</a:t>
                      </a:r>
                      <a:r>
                        <a:rPr lang="en-US" sz="1400" kern="1200" dirty="0">
                          <a:effectLst/>
                        </a:rPr>
                        <a:t>; </a:t>
                      </a:r>
                      <a:r>
                        <a:rPr lang="en-GB" sz="1400" kern="1200" dirty="0">
                          <a:effectLst/>
                        </a:rPr>
                        <a:t>(</a:t>
                      </a:r>
                      <a:r>
                        <a:rPr lang="en-US" sz="1400" kern="1200" dirty="0">
                          <a:effectLst/>
                        </a:rPr>
                        <a:t>b)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waktu</a:t>
                      </a:r>
                      <a:r>
                        <a:rPr lang="en-US" sz="1400" kern="1200" dirty="0">
                          <a:effectLst/>
                        </a:rPr>
                        <a:t> yang </a:t>
                      </a:r>
                      <a:r>
                        <a:rPr lang="en-US" sz="1400" kern="1200" dirty="0" err="1">
                          <a:effectLst/>
                        </a:rPr>
                        <a:t>diperlukan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Badan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Publik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dalam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memenuhi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setiap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permintaan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informasi</a:t>
                      </a:r>
                      <a:r>
                        <a:rPr lang="en-US" sz="1400" kern="1200" dirty="0">
                          <a:effectLst/>
                        </a:rPr>
                        <a:t>; </a:t>
                      </a:r>
                      <a:r>
                        <a:rPr lang="en-GB" sz="1400" kern="1200" dirty="0">
                          <a:effectLst/>
                        </a:rPr>
                        <a:t>(c) </a:t>
                      </a:r>
                      <a:r>
                        <a:rPr lang="en-US" sz="1400" kern="1200" dirty="0" err="1">
                          <a:effectLst/>
                        </a:rPr>
                        <a:t>jumlah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pemberian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dan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penolakan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permintaan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informasi</a:t>
                      </a:r>
                      <a:r>
                        <a:rPr lang="en-US" sz="1400" kern="1200" dirty="0">
                          <a:effectLst/>
                        </a:rPr>
                        <a:t>; </a:t>
                      </a:r>
                      <a:r>
                        <a:rPr lang="en-US" sz="1400" kern="1200" dirty="0" err="1">
                          <a:effectLst/>
                        </a:rPr>
                        <a:t>dan</a:t>
                      </a:r>
                      <a:r>
                        <a:rPr lang="en-US" sz="1400" kern="1200" dirty="0">
                          <a:effectLst/>
                        </a:rPr>
                        <a:t>/</a:t>
                      </a:r>
                      <a:r>
                        <a:rPr lang="en-US" sz="1400" kern="1200" dirty="0" err="1">
                          <a:effectLst/>
                        </a:rPr>
                        <a:t>atau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GB" sz="1400" kern="1200" dirty="0">
                          <a:effectLst/>
                        </a:rPr>
                        <a:t>(d)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alasan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penolakan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permintaan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informasi</a:t>
                      </a:r>
                      <a:r>
                        <a:rPr lang="en-US" sz="1400" kern="1200" dirty="0">
                          <a:effectLst/>
                        </a:rPr>
                        <a:t>.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 marL="91427" marR="91427" marT="45712" marB="45712"/>
                </a:tc>
                <a:tc>
                  <a:txBody>
                    <a:bodyPr/>
                    <a:lstStyle/>
                    <a:p>
                      <a:pPr marL="176213" indent="-176213">
                        <a:buFont typeface="Arial"/>
                        <a:buChar char="•"/>
                      </a:pPr>
                      <a:r>
                        <a:rPr lang="en-US" sz="1400" dirty="0" err="1"/>
                        <a:t>Pasal</a:t>
                      </a:r>
                      <a:r>
                        <a:rPr lang="en-US" sz="1400" dirty="0"/>
                        <a:t> 12 UUKIP</a:t>
                      </a:r>
                    </a:p>
                  </a:txBody>
                  <a:tcPr marL="91427" marR="91427" marT="45712" marB="45712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Rounded Rectangle 3"/>
          <p:cNvSpPr>
            <a:spLocks noChangeArrowheads="1"/>
          </p:cNvSpPr>
          <p:nvPr/>
        </p:nvSpPr>
        <p:spPr bwMode="auto">
          <a:xfrm>
            <a:off x="0" y="4221163"/>
            <a:ext cx="9072563" cy="9366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813" y="142875"/>
            <a:ext cx="5761037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400" b="1" dirty="0">
                <a:latin typeface="+mj-lt"/>
              </a:rPr>
              <a:t>TUGAS &amp; TANGGUNG JAWAB PPID</a:t>
            </a:r>
            <a:endParaRPr lang="id-ID" sz="2000" b="1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93405" y="3180470"/>
            <a:ext cx="2757189" cy="99412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589" tIns="43794" rIns="87589" bIns="43794" anchor="ctr"/>
          <a:lstStyle/>
          <a:p>
            <a:pPr algn="ctr">
              <a:defRPr/>
            </a:pPr>
            <a:r>
              <a:rPr lang="en-US" sz="900" b="1" dirty="0" err="1">
                <a:solidFill>
                  <a:schemeClr val="bg1"/>
                </a:solidFill>
              </a:rPr>
              <a:t>Permendagri</a:t>
            </a:r>
            <a:r>
              <a:rPr lang="en-US" sz="900" b="1" dirty="0">
                <a:solidFill>
                  <a:schemeClr val="bg1"/>
                </a:solidFill>
              </a:rPr>
              <a:t> No. 35 </a:t>
            </a:r>
            <a:r>
              <a:rPr lang="en-US" sz="900" b="1" dirty="0" err="1">
                <a:solidFill>
                  <a:schemeClr val="bg1"/>
                </a:solidFill>
              </a:rPr>
              <a:t>Tahun</a:t>
            </a:r>
            <a:r>
              <a:rPr lang="en-US" sz="900" b="1" dirty="0">
                <a:solidFill>
                  <a:schemeClr val="bg1"/>
                </a:solidFill>
              </a:rPr>
              <a:t> 2010 Ps. 7, </a:t>
            </a:r>
            <a:r>
              <a:rPr lang="en-US" sz="900" b="1" dirty="0" err="1">
                <a:solidFill>
                  <a:schemeClr val="bg1"/>
                </a:solidFill>
              </a:rPr>
              <a:t>ayat</a:t>
            </a:r>
            <a:r>
              <a:rPr lang="en-US" sz="900" b="1" dirty="0">
                <a:solidFill>
                  <a:schemeClr val="bg1"/>
                </a:solidFill>
              </a:rPr>
              <a:t> (1) </a:t>
            </a:r>
            <a:r>
              <a:rPr lang="en-US" sz="900" b="1" dirty="0" err="1">
                <a:solidFill>
                  <a:schemeClr val="bg1"/>
                </a:solidFill>
              </a:rPr>
              <a:t>Untuk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mengelola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pelayanan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informasi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dan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dokumentasi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di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lingkungan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Kementerian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Dalam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Negeri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dan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Pemerintah</a:t>
            </a:r>
            <a:r>
              <a:rPr lang="en-US" sz="900" b="1" dirty="0">
                <a:solidFill>
                  <a:schemeClr val="bg1"/>
                </a:solidFill>
              </a:rPr>
              <a:t> Daerah </a:t>
            </a:r>
            <a:r>
              <a:rPr lang="en-US" sz="900" b="1" dirty="0" err="1">
                <a:solidFill>
                  <a:schemeClr val="bg1"/>
                </a:solidFill>
              </a:rPr>
              <a:t>ditetapkan</a:t>
            </a:r>
            <a:r>
              <a:rPr lang="en-US" sz="900" b="1" dirty="0">
                <a:solidFill>
                  <a:schemeClr val="bg1"/>
                </a:solidFill>
              </a:rPr>
              <a:t> PPID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193405" y="1872681"/>
            <a:ext cx="2757189" cy="1059259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589" tIns="43794" rIns="87589" bIns="43794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</a:rPr>
              <a:t>PP No. 61 </a:t>
            </a:r>
            <a:r>
              <a:rPr lang="en-US" sz="900" b="1" dirty="0" err="1">
                <a:solidFill>
                  <a:schemeClr val="bg1"/>
                </a:solidFill>
              </a:rPr>
              <a:t>Tahun</a:t>
            </a:r>
            <a:r>
              <a:rPr lang="en-US" sz="900" b="1" dirty="0">
                <a:solidFill>
                  <a:schemeClr val="bg1"/>
                </a:solidFill>
              </a:rPr>
              <a:t> 2010 Ps. 12, </a:t>
            </a:r>
            <a:r>
              <a:rPr lang="en-US" sz="900" b="1" dirty="0" err="1">
                <a:solidFill>
                  <a:schemeClr val="bg1"/>
                </a:solidFill>
              </a:rPr>
              <a:t>ayat</a:t>
            </a:r>
            <a:r>
              <a:rPr lang="en-US" sz="900" b="1" dirty="0">
                <a:solidFill>
                  <a:schemeClr val="bg1"/>
                </a:solidFill>
              </a:rPr>
              <a:t> (1) </a:t>
            </a:r>
            <a:r>
              <a:rPr lang="en-US" sz="900" b="1" dirty="0" err="1">
                <a:solidFill>
                  <a:schemeClr val="bg1"/>
                </a:solidFill>
              </a:rPr>
              <a:t>Pejabat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yg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dpt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ditunjuk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sbg</a:t>
            </a:r>
            <a:r>
              <a:rPr lang="en-US" sz="900" b="1" dirty="0">
                <a:solidFill>
                  <a:schemeClr val="bg1"/>
                </a:solidFill>
              </a:rPr>
              <a:t> PPID </a:t>
            </a:r>
            <a:r>
              <a:rPr lang="en-US" sz="900" b="1" dirty="0" err="1">
                <a:solidFill>
                  <a:schemeClr val="bg1"/>
                </a:solidFill>
              </a:rPr>
              <a:t>di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lingkungan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Badan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Publik</a:t>
            </a:r>
            <a:r>
              <a:rPr lang="en-US" sz="900" b="1" dirty="0">
                <a:solidFill>
                  <a:schemeClr val="bg1"/>
                </a:solidFill>
              </a:rPr>
              <a:t> Negara </a:t>
            </a:r>
            <a:r>
              <a:rPr lang="en-US" sz="900" b="1" dirty="0" err="1">
                <a:solidFill>
                  <a:schemeClr val="bg1"/>
                </a:solidFill>
              </a:rPr>
              <a:t>yg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berada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di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Pusat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dan</a:t>
            </a:r>
            <a:r>
              <a:rPr lang="en-US" sz="900" b="1" dirty="0">
                <a:solidFill>
                  <a:schemeClr val="bg1"/>
                </a:solidFill>
              </a:rPr>
              <a:t> Daerah </a:t>
            </a:r>
            <a:r>
              <a:rPr lang="en-US" sz="900" b="1" dirty="0" err="1">
                <a:solidFill>
                  <a:schemeClr val="bg1"/>
                </a:solidFill>
              </a:rPr>
              <a:t>merupakan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pejabat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yg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membidangi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informasi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en-US" sz="900" b="1" dirty="0" err="1">
                <a:solidFill>
                  <a:schemeClr val="bg1"/>
                </a:solidFill>
              </a:rPr>
              <a:t>publik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38262" y="508772"/>
            <a:ext cx="2757189" cy="1059259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589" tIns="43794" rIns="87589" bIns="43794"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</a:rPr>
              <a:t>UUNO. 14 TAHUN 2008 Ps. 13, </a:t>
            </a:r>
            <a:r>
              <a:rPr lang="en-US" sz="1000" b="1" dirty="0" err="1">
                <a:solidFill>
                  <a:schemeClr val="bg1"/>
                </a:solidFill>
              </a:rPr>
              <a:t>ayat</a:t>
            </a:r>
            <a:r>
              <a:rPr lang="en-US" sz="1000" b="1" dirty="0">
                <a:solidFill>
                  <a:schemeClr val="bg1"/>
                </a:solidFill>
              </a:rPr>
              <a:t> (1) </a:t>
            </a:r>
            <a:r>
              <a:rPr lang="en-US" sz="1000" b="1" dirty="0" err="1">
                <a:solidFill>
                  <a:schemeClr val="bg1"/>
                </a:solidFill>
              </a:rPr>
              <a:t>Untuk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mewujudkan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pelayanan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cepat</a:t>
            </a:r>
            <a:r>
              <a:rPr lang="en-US" sz="1000" b="1" dirty="0">
                <a:solidFill>
                  <a:schemeClr val="bg1"/>
                </a:solidFill>
              </a:rPr>
              <a:t>, </a:t>
            </a:r>
            <a:r>
              <a:rPr lang="en-US" sz="1000" b="1" dirty="0" err="1">
                <a:solidFill>
                  <a:schemeClr val="bg1"/>
                </a:solidFill>
              </a:rPr>
              <a:t>tepat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dan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sedehana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setiap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Badan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Publik</a:t>
            </a:r>
            <a:r>
              <a:rPr lang="en-US" sz="1000" b="1" dirty="0">
                <a:solidFill>
                  <a:schemeClr val="bg1"/>
                </a:solidFill>
              </a:rPr>
              <a:t>; a. </a:t>
            </a:r>
            <a:r>
              <a:rPr lang="en-US" sz="1000" b="1" dirty="0" err="1">
                <a:solidFill>
                  <a:schemeClr val="bg1"/>
                </a:solidFill>
              </a:rPr>
              <a:t>Menunjuk</a:t>
            </a:r>
            <a:r>
              <a:rPr lang="en-US" sz="1000" b="1" dirty="0">
                <a:solidFill>
                  <a:schemeClr val="bg1"/>
                </a:solidFill>
              </a:rPr>
              <a:t> PPID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36601" y="5414234"/>
            <a:ext cx="1990740" cy="437933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589" tIns="43794" rIns="87589" bIns="43794" anchor="ctr"/>
          <a:lstStyle/>
          <a:p>
            <a:pPr algn="ctr">
              <a:defRPr/>
            </a:pPr>
            <a:r>
              <a:rPr lang="en-US" sz="1300" dirty="0" err="1">
                <a:solidFill>
                  <a:schemeClr val="tx1"/>
                </a:solidFill>
              </a:rPr>
              <a:t>Aplikasi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id-ID" sz="1300" dirty="0">
                <a:solidFill>
                  <a:schemeClr val="tx1"/>
                </a:solidFill>
              </a:rPr>
              <a:t>/ Menu </a:t>
            </a:r>
            <a:r>
              <a:rPr lang="en-US" sz="1300" dirty="0">
                <a:solidFill>
                  <a:schemeClr val="tx1"/>
                </a:solidFill>
              </a:rPr>
              <a:t>P P I D</a:t>
            </a:r>
            <a:r>
              <a:rPr lang="id-ID" sz="1300" dirty="0">
                <a:solidFill>
                  <a:schemeClr val="tx1"/>
                </a:solidFill>
              </a:rPr>
              <a:t>  di website 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36601" y="4603506"/>
            <a:ext cx="1990740" cy="50006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589" tIns="43794" rIns="87589" bIns="43794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DIP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336601" y="3860921"/>
            <a:ext cx="1990740" cy="437933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589" tIns="43794" rIns="87589" bIns="43794"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Pendanaan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1934" y="5414234"/>
            <a:ext cx="2101028" cy="437933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589" tIns="43794" rIns="87589" bIns="43794" anchor="ctr"/>
          <a:lstStyle/>
          <a:p>
            <a:pPr algn="ctr">
              <a:defRPr/>
            </a:pPr>
            <a:r>
              <a:rPr lang="en-US" sz="1100" b="1" dirty="0" err="1">
                <a:solidFill>
                  <a:schemeClr val="tx1"/>
                </a:solidFill>
              </a:rPr>
              <a:t>Laporan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Pelayanan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Informasi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2222" y="4603506"/>
            <a:ext cx="1990740" cy="50006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589" tIns="43794" rIns="87589" bIns="43794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 O 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2222" y="3860921"/>
            <a:ext cx="1990740" cy="437933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589" tIns="43794" rIns="87589" bIns="43794"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</a:rPr>
              <a:t>Struktur</a:t>
            </a:r>
            <a:r>
              <a:rPr lang="en-US" b="1" dirty="0">
                <a:solidFill>
                  <a:schemeClr val="tx1"/>
                </a:solidFill>
              </a:rPr>
              <a:t> PPID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37844"/>
            <a:ext cx="9144000" cy="3654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7589" tIns="43794" rIns="87589" bIns="43794">
            <a:spAutoFit/>
          </a:bodyPr>
          <a:lstStyle/>
          <a:p>
            <a:pPr algn="ctr">
              <a:defRPr/>
            </a:pPr>
            <a:r>
              <a:rPr lang="en-GB" b="1" dirty="0" err="1">
                <a:solidFill>
                  <a:schemeClr val="bg1"/>
                </a:solidFill>
              </a:rPr>
              <a:t>Bagan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Alur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Panduan</a:t>
            </a:r>
            <a:r>
              <a:rPr lang="en-GB" b="1" dirty="0">
                <a:solidFill>
                  <a:schemeClr val="bg1"/>
                </a:solidFill>
              </a:rPr>
              <a:t> PPID </a:t>
            </a:r>
            <a:r>
              <a:rPr lang="en-GB" b="1" dirty="0" err="1">
                <a:solidFill>
                  <a:schemeClr val="bg1"/>
                </a:solidFill>
              </a:rPr>
              <a:t>bagi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id-ID" b="1" dirty="0">
                <a:solidFill>
                  <a:schemeClr val="bg1"/>
                </a:solidFill>
              </a:rPr>
              <a:t>Badan Publik</a:t>
            </a:r>
          </a:p>
        </p:txBody>
      </p:sp>
      <p:sp>
        <p:nvSpPr>
          <p:cNvPr id="12" name="Oval 11"/>
          <p:cNvSpPr/>
          <p:nvPr/>
        </p:nvSpPr>
        <p:spPr>
          <a:xfrm>
            <a:off x="3468688" y="4548188"/>
            <a:ext cx="2260600" cy="8699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23" tIns="37212" rIns="74423" bIns="37212" anchor="ctr"/>
          <a:lstStyle/>
          <a:p>
            <a:pPr algn="ctr">
              <a:defRPr/>
            </a:pPr>
            <a:r>
              <a:rPr lang="en-GB" sz="1300" b="1" dirty="0"/>
              <a:t>KELENGKAPA</a:t>
            </a:r>
            <a:r>
              <a:rPr lang="id-ID" sz="1300" b="1" dirty="0"/>
              <a:t>N</a:t>
            </a:r>
            <a:r>
              <a:rPr lang="en-GB" b="1" dirty="0"/>
              <a:t> PPID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79412" y="5665770"/>
            <a:ext cx="1990740" cy="50006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87589" tIns="43794" rIns="87589" bIns="43794" anchor="ctr"/>
          <a:lstStyle/>
          <a:p>
            <a:pPr algn="ctr">
              <a:defRPr/>
            </a:pPr>
            <a:r>
              <a:rPr lang="en-US" sz="1100" b="1" dirty="0" err="1">
                <a:solidFill>
                  <a:schemeClr val="tx1"/>
                </a:solidFill>
              </a:rPr>
              <a:t>Ruang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Pelayanan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Informasi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06900" y="1565275"/>
            <a:ext cx="220663" cy="30956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23" tIns="37212" rIns="74423" bIns="37212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Down Arrow 14"/>
          <p:cNvSpPr/>
          <p:nvPr/>
        </p:nvSpPr>
        <p:spPr>
          <a:xfrm>
            <a:off x="4406900" y="2932113"/>
            <a:ext cx="220663" cy="24765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23" tIns="37212" rIns="74423" bIns="37212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4406900" y="4175125"/>
            <a:ext cx="220663" cy="37306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23" tIns="37212" rIns="74423" bIns="37212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4406900" y="5418138"/>
            <a:ext cx="220663" cy="247650"/>
          </a:xfrm>
          <a:prstGeom prst="downArrow">
            <a:avLst>
              <a:gd name="adj1" fmla="val 58000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23" tIns="37212" rIns="74423" bIns="37212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Down Arrow 17"/>
          <p:cNvSpPr/>
          <p:nvPr/>
        </p:nvSpPr>
        <p:spPr>
          <a:xfrm rot="18545902">
            <a:off x="5838825" y="5075238"/>
            <a:ext cx="249237" cy="45243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23" tIns="37212" rIns="74423" bIns="37212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Down Arrow 18"/>
          <p:cNvSpPr/>
          <p:nvPr/>
        </p:nvSpPr>
        <p:spPr>
          <a:xfrm rot="16200000">
            <a:off x="5885656" y="4702969"/>
            <a:ext cx="250825" cy="45243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23" tIns="37212" rIns="74423" bIns="37212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Down Arrow 19"/>
          <p:cNvSpPr/>
          <p:nvPr/>
        </p:nvSpPr>
        <p:spPr>
          <a:xfrm rot="14050330">
            <a:off x="5801519" y="4229894"/>
            <a:ext cx="249238" cy="45085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23" tIns="37212" rIns="74423" bIns="37212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Down Arrow 20"/>
          <p:cNvSpPr/>
          <p:nvPr/>
        </p:nvSpPr>
        <p:spPr>
          <a:xfrm rot="3067653">
            <a:off x="3086894" y="5071269"/>
            <a:ext cx="250825" cy="477837"/>
          </a:xfrm>
          <a:prstGeom prst="downArrow">
            <a:avLst>
              <a:gd name="adj1" fmla="val 58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23" tIns="37212" rIns="74423" bIns="37212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Down Arrow 21"/>
          <p:cNvSpPr/>
          <p:nvPr/>
        </p:nvSpPr>
        <p:spPr>
          <a:xfrm rot="5234328">
            <a:off x="2990850" y="4667250"/>
            <a:ext cx="249238" cy="477838"/>
          </a:xfrm>
          <a:prstGeom prst="downArrow">
            <a:avLst>
              <a:gd name="adj1" fmla="val 58000"/>
              <a:gd name="adj2" fmla="val 702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23" tIns="37212" rIns="74423" bIns="37212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Down Arrow 22"/>
          <p:cNvSpPr/>
          <p:nvPr/>
        </p:nvSpPr>
        <p:spPr>
          <a:xfrm rot="6996158">
            <a:off x="3082925" y="4260850"/>
            <a:ext cx="247650" cy="476250"/>
          </a:xfrm>
          <a:prstGeom prst="downArrow">
            <a:avLst>
              <a:gd name="adj1" fmla="val 58000"/>
              <a:gd name="adj2" fmla="val 702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23" tIns="37212" rIns="74423" bIns="37212"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28662" y="1571612"/>
          <a:ext cx="7358114" cy="500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Callout 4"/>
          <p:cNvSpPr/>
          <p:nvPr/>
        </p:nvSpPr>
        <p:spPr>
          <a:xfrm>
            <a:off x="2071688" y="285750"/>
            <a:ext cx="4973637" cy="1504950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423" tIns="37212" rIns="74423" bIns="37212" anchor="ctr"/>
          <a:lstStyle/>
          <a:p>
            <a:pPr algn="ctr">
              <a:defRPr/>
            </a:pPr>
            <a:r>
              <a:rPr lang="id-ID" sz="1700" dirty="0">
                <a:latin typeface="Arial Black" pitchFamily="34" charset="0"/>
              </a:rPr>
              <a:t>Standar Operasional Prosedur Layanan Informasi Publik Sekurang-kurangnya memuat :</a:t>
            </a:r>
          </a:p>
          <a:p>
            <a:pPr algn="ctr">
              <a:defRPr/>
            </a:pPr>
            <a:endParaRPr lang="id-ID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374650" y="2667000"/>
            <a:ext cx="1181100" cy="307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1400" b="1" noProof="1">
                <a:latin typeface="Corbel" pitchFamily="34" charset="0"/>
              </a:rPr>
              <a:t>Permohonan</a:t>
            </a:r>
          </a:p>
        </p:txBody>
      </p:sp>
      <p:sp>
        <p:nvSpPr>
          <p:cNvPr id="24579" name="Text Box 19"/>
          <p:cNvSpPr txBox="1">
            <a:spLocks noChangeArrowheads="1"/>
          </p:cNvSpPr>
          <p:nvPr/>
        </p:nvSpPr>
        <p:spPr bwMode="auto">
          <a:xfrm>
            <a:off x="1752600" y="2667000"/>
            <a:ext cx="555625" cy="3079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altLang="en-US" sz="1400" noProof="1">
                <a:latin typeface="Corbel" pitchFamily="34" charset="0"/>
              </a:rPr>
              <a:t>PPID</a:t>
            </a: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057400" y="4038600"/>
            <a:ext cx="1219200" cy="193833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noProof="1">
                <a:latin typeface="Corbel" pitchFamily="34" charset="0"/>
                <a:cs typeface="+mn-cs"/>
              </a:rPr>
              <a:t>Mencatat:</a:t>
            </a:r>
          </a:p>
          <a:p>
            <a:pPr indent="1127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noProof="1">
                <a:latin typeface="Corbel" pitchFamily="34" charset="0"/>
                <a:cs typeface="+mn-cs"/>
              </a:rPr>
              <a:t>Nama</a:t>
            </a:r>
          </a:p>
          <a:p>
            <a:pPr indent="1127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noProof="1">
                <a:latin typeface="Corbel" pitchFamily="34" charset="0"/>
                <a:cs typeface="+mn-cs"/>
              </a:rPr>
              <a:t>Alamat </a:t>
            </a:r>
          </a:p>
          <a:p>
            <a:pPr indent="1127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noProof="1">
                <a:latin typeface="Corbel" pitchFamily="34" charset="0"/>
                <a:cs typeface="+mn-cs"/>
              </a:rPr>
              <a:t>Subyek </a:t>
            </a:r>
          </a:p>
          <a:p>
            <a:pPr indent="1127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noProof="1">
                <a:latin typeface="Corbel" pitchFamily="34" charset="0"/>
                <a:cs typeface="+mn-cs"/>
              </a:rPr>
              <a:t>Format </a:t>
            </a:r>
          </a:p>
          <a:p>
            <a:pPr marL="112713" indent="-1127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noProof="1">
                <a:latin typeface="Corbel" pitchFamily="34" charset="0"/>
                <a:cs typeface="+mn-cs"/>
              </a:rPr>
              <a:t>Cara penyampaian informasi yang diminta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1200" noProof="1">
              <a:latin typeface="Corbel" pitchFamily="34" charset="0"/>
              <a:cs typeface="+mn-cs"/>
            </a:endParaRPr>
          </a:p>
        </p:txBody>
      </p:sp>
      <p:sp>
        <p:nvSpPr>
          <p:cNvPr id="24581" name="Line 21"/>
          <p:cNvSpPr>
            <a:spLocks noChangeShapeType="1"/>
          </p:cNvSpPr>
          <p:nvPr/>
        </p:nvSpPr>
        <p:spPr bwMode="auto">
          <a:xfrm>
            <a:off x="1981200" y="3048000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4582" name="Line 23"/>
          <p:cNvSpPr>
            <a:spLocks noChangeShapeType="1"/>
          </p:cNvSpPr>
          <p:nvPr/>
        </p:nvSpPr>
        <p:spPr bwMode="auto">
          <a:xfrm>
            <a:off x="1504950" y="28194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533400" y="4038600"/>
            <a:ext cx="1371600" cy="1200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noProof="1">
                <a:latin typeface="Corbel" pitchFamily="34" charset="0"/>
                <a:cs typeface="+mn-cs"/>
              </a:rPr>
              <a:t>Memberi: </a:t>
            </a:r>
          </a:p>
          <a:p>
            <a:pPr marL="112713" indent="-1127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noProof="1">
                <a:latin typeface="Corbel" pitchFamily="34" charset="0"/>
                <a:cs typeface="+mn-cs"/>
              </a:rPr>
              <a:t>Tanda bukti penerimaan permintaan </a:t>
            </a:r>
          </a:p>
          <a:p>
            <a:pPr marL="112713" indent="-1127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200" noProof="1">
                <a:latin typeface="Corbel" pitchFamily="34" charset="0"/>
                <a:cs typeface="+mn-cs"/>
              </a:rPr>
              <a:t>Nomor pendaftaran</a:t>
            </a:r>
          </a:p>
        </p:txBody>
      </p:sp>
      <p:sp>
        <p:nvSpPr>
          <p:cNvPr id="24584" name="Line 25"/>
          <p:cNvSpPr>
            <a:spLocks noChangeShapeType="1"/>
          </p:cNvSpPr>
          <p:nvPr/>
        </p:nvSpPr>
        <p:spPr bwMode="auto">
          <a:xfrm>
            <a:off x="914400" y="3733800"/>
            <a:ext cx="1828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4585" name="Line 26"/>
          <p:cNvSpPr>
            <a:spLocks noChangeShapeType="1"/>
          </p:cNvSpPr>
          <p:nvPr/>
        </p:nvSpPr>
        <p:spPr bwMode="auto">
          <a:xfrm>
            <a:off x="2743200" y="3733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4586" name="Line 27"/>
          <p:cNvSpPr>
            <a:spLocks noChangeShapeType="1"/>
          </p:cNvSpPr>
          <p:nvPr/>
        </p:nvSpPr>
        <p:spPr bwMode="auto">
          <a:xfrm>
            <a:off x="914400" y="37338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4587" name="Line 32"/>
          <p:cNvSpPr>
            <a:spLocks noChangeShapeType="1"/>
          </p:cNvSpPr>
          <p:nvPr/>
        </p:nvSpPr>
        <p:spPr bwMode="auto">
          <a:xfrm>
            <a:off x="990600" y="5257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4588" name="Text Box 33"/>
          <p:cNvSpPr txBox="1">
            <a:spLocks noChangeArrowheads="1"/>
          </p:cNvSpPr>
          <p:nvPr/>
        </p:nvSpPr>
        <p:spPr bwMode="auto">
          <a:xfrm>
            <a:off x="500063" y="5429250"/>
            <a:ext cx="1428750" cy="863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en-US" sz="1000" noProof="1">
                <a:solidFill>
                  <a:schemeClr val="bg1"/>
                </a:solidFill>
                <a:latin typeface="Corbel" pitchFamily="34" charset="0"/>
              </a:rPr>
              <a:t>Saat menerima permintaan (langsung/elektronik)</a:t>
            </a:r>
          </a:p>
          <a:p>
            <a:r>
              <a:rPr lang="id-ID" altLang="en-US" sz="1000" noProof="1">
                <a:solidFill>
                  <a:schemeClr val="bg1"/>
                </a:solidFill>
                <a:latin typeface="Corbel" pitchFamily="34" charset="0"/>
              </a:rPr>
              <a:t>Saat pengiriman informasi (surat).</a:t>
            </a:r>
          </a:p>
        </p:txBody>
      </p:sp>
      <p:sp>
        <p:nvSpPr>
          <p:cNvPr id="24589" name="Line 34"/>
          <p:cNvSpPr>
            <a:spLocks noChangeShapeType="1"/>
          </p:cNvSpPr>
          <p:nvPr/>
        </p:nvSpPr>
        <p:spPr bwMode="auto">
          <a:xfrm>
            <a:off x="2362200" y="2819400"/>
            <a:ext cx="1447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4590" name="Text Box 35"/>
          <p:cNvSpPr txBox="1">
            <a:spLocks noChangeArrowheads="1"/>
          </p:cNvSpPr>
          <p:nvPr/>
        </p:nvSpPr>
        <p:spPr bwMode="auto">
          <a:xfrm>
            <a:off x="3856038" y="2590800"/>
            <a:ext cx="1924050" cy="7381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altLang="en-US" sz="1400" noProof="1">
                <a:latin typeface="Corbel" pitchFamily="34" charset="0"/>
              </a:rPr>
              <a:t>Pemberitahuan tertulis </a:t>
            </a:r>
          </a:p>
          <a:p>
            <a:pPr algn="ctr"/>
            <a:r>
              <a:rPr lang="id-ID" altLang="en-US" sz="1400" noProof="1">
                <a:latin typeface="Corbel" pitchFamily="34" charset="0"/>
              </a:rPr>
              <a:t>&amp; </a:t>
            </a:r>
          </a:p>
          <a:p>
            <a:pPr algn="ctr"/>
            <a:r>
              <a:rPr lang="id-ID" altLang="en-US" sz="1400" noProof="1">
                <a:latin typeface="Corbel" pitchFamily="34" charset="0"/>
              </a:rPr>
              <a:t>Pemberian informasi 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3794125" y="3641725"/>
            <a:ext cx="4992688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27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noProof="1">
                <a:latin typeface="+mn-lt"/>
                <a:cs typeface="+mn-cs"/>
              </a:rPr>
              <a:t>Informasi berada dibawah penguasaannya/tidak;</a:t>
            </a:r>
          </a:p>
          <a:p>
            <a:pPr marL="112713" indent="-1127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noProof="1">
                <a:latin typeface="+mn-lt"/>
                <a:cs typeface="+mn-cs"/>
              </a:rPr>
              <a:t>Memberitahu keberadaan info yang diminta jika di Badan Publik lain dan tidak berada di bawah penguasaannya;</a:t>
            </a:r>
          </a:p>
          <a:p>
            <a:pPr marL="112713" indent="-1127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noProof="1">
                <a:latin typeface="+mn-lt"/>
                <a:cs typeface="+mn-cs"/>
              </a:rPr>
              <a:t>Menerima/menolak permintaan jika diterima (sebagian/seluruhnya) dicantumkan informasi yang diminta;</a:t>
            </a:r>
          </a:p>
          <a:p>
            <a:pPr marL="112713" indent="-1127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b="1" noProof="1">
                <a:latin typeface="+mn-lt"/>
                <a:cs typeface="+mn-cs"/>
              </a:rPr>
              <a:t>Menghitamkan/mengaburkan</a:t>
            </a:r>
            <a:r>
              <a:rPr lang="en-US" sz="1400" noProof="1">
                <a:latin typeface="+mn-lt"/>
                <a:cs typeface="+mn-cs"/>
              </a:rPr>
              <a:t> dokumen yang mengandung informasi yang dikecualikan </a:t>
            </a:r>
          </a:p>
          <a:p>
            <a:pPr indent="1127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noProof="1">
                <a:latin typeface="+mn-lt"/>
                <a:cs typeface="+mn-cs"/>
              </a:rPr>
              <a:t>Alat penyampaian dan format informasi;</a:t>
            </a:r>
          </a:p>
          <a:p>
            <a:pPr indent="1127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noProof="1">
                <a:latin typeface="+mn-lt"/>
                <a:cs typeface="+mn-cs"/>
              </a:rPr>
              <a:t>Biaya dan cara pembayaran;</a:t>
            </a:r>
          </a:p>
          <a:p>
            <a:pPr marL="112713" indent="-1127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noProof="1">
                <a:latin typeface="+mn-lt"/>
                <a:cs typeface="+mn-cs"/>
              </a:rPr>
              <a:t>Pemberitahuan perpanjangan waktu dan alasannya jika pemberian informasi tidak dapat dilakukan dalam 10 hari.</a:t>
            </a:r>
          </a:p>
        </p:txBody>
      </p:sp>
      <p:sp>
        <p:nvSpPr>
          <p:cNvPr id="24592" name="Line 37"/>
          <p:cNvSpPr>
            <a:spLocks noChangeShapeType="1"/>
          </p:cNvSpPr>
          <p:nvPr/>
        </p:nvSpPr>
        <p:spPr bwMode="auto">
          <a:xfrm>
            <a:off x="4800600" y="3352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4593" name="AutoShape 38"/>
          <p:cNvSpPr>
            <a:spLocks/>
          </p:cNvSpPr>
          <p:nvPr/>
        </p:nvSpPr>
        <p:spPr bwMode="auto">
          <a:xfrm rot="-5400000">
            <a:off x="3467100" y="952500"/>
            <a:ext cx="152400" cy="2971800"/>
          </a:xfrm>
          <a:prstGeom prst="rightBrace">
            <a:avLst>
              <a:gd name="adj1" fmla="val 1625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 altLang="en-US" noProof="1">
              <a:latin typeface="Corbel" pitchFamily="34" charset="0"/>
            </a:endParaRPr>
          </a:p>
        </p:txBody>
      </p:sp>
      <p:sp>
        <p:nvSpPr>
          <p:cNvPr id="24594" name="Text Box 39"/>
          <p:cNvSpPr txBox="1">
            <a:spLocks noChangeArrowheads="1"/>
          </p:cNvSpPr>
          <p:nvPr/>
        </p:nvSpPr>
        <p:spPr bwMode="auto">
          <a:xfrm>
            <a:off x="2667000" y="1676400"/>
            <a:ext cx="1892300" cy="646113"/>
          </a:xfrm>
          <a:prstGeom prst="rect">
            <a:avLst/>
          </a:prstGeom>
          <a:solidFill>
            <a:srgbClr val="EE7D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altLang="en-US" sz="1200" b="1" noProof="1">
                <a:latin typeface="Corbel" pitchFamily="34" charset="0"/>
              </a:rPr>
              <a:t>Maksimal 10 hari kerja</a:t>
            </a:r>
          </a:p>
          <a:p>
            <a:pPr algn="ctr"/>
            <a:r>
              <a:rPr lang="id-ID" altLang="en-US" sz="1200" b="1" noProof="1">
                <a:latin typeface="Corbel" pitchFamily="34" charset="0"/>
              </a:rPr>
              <a:t> + </a:t>
            </a:r>
          </a:p>
          <a:p>
            <a:pPr algn="ctr"/>
            <a:r>
              <a:rPr lang="id-ID" altLang="en-US" sz="1200" b="1" noProof="1">
                <a:latin typeface="Corbel" pitchFamily="34" charset="0"/>
              </a:rPr>
              <a:t>perpanjangan 7 hari kerja</a:t>
            </a:r>
            <a:r>
              <a:rPr lang="id-ID" altLang="en-US" sz="1200" noProof="1">
                <a:latin typeface="Corbel" pitchFamily="34" charset="0"/>
              </a:rPr>
              <a:t> </a:t>
            </a:r>
          </a:p>
        </p:txBody>
      </p:sp>
      <p:sp>
        <p:nvSpPr>
          <p:cNvPr id="19" name="Title 21"/>
          <p:cNvSpPr txBox="1">
            <a:spLocks/>
          </p:cNvSpPr>
          <p:nvPr/>
        </p:nvSpPr>
        <p:spPr>
          <a:xfrm>
            <a:off x="449263" y="857250"/>
            <a:ext cx="8229600" cy="611188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d-ID" b="1" kern="0" dirty="0">
                <a:solidFill>
                  <a:schemeClr val="bg1"/>
                </a:solidFill>
              </a:rPr>
              <a:t>Prosedur</a:t>
            </a: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en-US" b="1" kern="0" dirty="0" err="1">
                <a:solidFill>
                  <a:schemeClr val="bg1"/>
                </a:solidFill>
              </a:rPr>
              <a:t>Perolehan</a:t>
            </a: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en-US" b="1" kern="0" dirty="0" err="1">
                <a:solidFill>
                  <a:schemeClr val="bg1"/>
                </a:solidFill>
              </a:rPr>
              <a:t>Informasi</a:t>
            </a: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en-US" b="1" kern="0" dirty="0" err="1">
                <a:solidFill>
                  <a:schemeClr val="bg1"/>
                </a:solidFill>
              </a:rPr>
              <a:t>Berdasarkan</a:t>
            </a: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en-US" b="1" kern="0" dirty="0" err="1">
                <a:solidFill>
                  <a:schemeClr val="bg1"/>
                </a:solidFill>
              </a:rPr>
              <a:t>Permintaan</a:t>
            </a:r>
            <a:endParaRPr lang="en-US" b="1" kern="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43669" y="3499644"/>
            <a:ext cx="1000125" cy="15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445" y="1643050"/>
            <a:ext cx="882448" cy="1000108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24598" name="TextBox 22"/>
          <p:cNvSpPr txBox="1">
            <a:spLocks noChangeArrowheads="1"/>
          </p:cNvSpPr>
          <p:nvPr/>
        </p:nvSpPr>
        <p:spPr bwMode="auto">
          <a:xfrm>
            <a:off x="7199313" y="1500188"/>
            <a:ext cx="1071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en-US" b="1">
                <a:solidFill>
                  <a:schemeClr val="bg1"/>
                </a:solidFill>
              </a:rPr>
              <a:t>Ps 22 UU KIP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125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1644650"/>
            <a:ext cx="82232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itle 10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STRUKTUR ORGANISASI DISKOMINFO PEMERINTAH KOTA BANDUNG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0" y="1285875"/>
            <a:ext cx="8429625" cy="51435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28713" y="1285875"/>
            <a:ext cx="4781550" cy="92868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kern="0" noProof="1">
                <a:solidFill>
                  <a:schemeClr val="bg1"/>
                </a:solidFill>
                <a:latin typeface="Bauhaus 93" pitchFamily="82" charset="0"/>
              </a:rPr>
              <a:t>TAHAP KEBERATAN </a:t>
            </a:r>
            <a:br>
              <a:rPr lang="en-US" sz="3200" kern="0" noProof="1">
                <a:solidFill>
                  <a:schemeClr val="bg1"/>
                </a:solidFill>
                <a:latin typeface="Bauhaus 93" pitchFamily="82" charset="0"/>
              </a:rPr>
            </a:br>
            <a:r>
              <a:rPr lang="en-US" sz="3200" kern="0" noProof="1">
                <a:solidFill>
                  <a:schemeClr val="bg1"/>
                </a:solidFill>
                <a:latin typeface="Bauhaus 93" pitchFamily="82" charset="0"/>
              </a:rPr>
              <a:t>DI INTERNAL PPID UTAMA</a:t>
            </a:r>
          </a:p>
        </p:txBody>
      </p:sp>
      <p:sp>
        <p:nvSpPr>
          <p:cNvPr id="25604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CECA9EE-EAF7-4F5F-8574-0643E4E2F3AE}" type="slidenum">
              <a:rPr lang="en-US" altLang="en-US"/>
              <a:pPr algn="ctr"/>
              <a:t>20</a:t>
            </a:fld>
            <a:endParaRPr lang="en-US" altLang="en-US"/>
          </a:p>
        </p:txBody>
      </p:sp>
      <p:grpSp>
        <p:nvGrpSpPr>
          <p:cNvPr id="25605" name="Group 28"/>
          <p:cNvGrpSpPr>
            <a:grpSpLocks/>
          </p:cNvGrpSpPr>
          <p:nvPr/>
        </p:nvGrpSpPr>
        <p:grpSpPr bwMode="auto">
          <a:xfrm>
            <a:off x="609600" y="1676400"/>
            <a:ext cx="8001000" cy="4437063"/>
            <a:chOff x="1447800" y="1887538"/>
            <a:chExt cx="6973888" cy="4041775"/>
          </a:xfrm>
        </p:grpSpPr>
        <p:sp>
          <p:nvSpPr>
            <p:cNvPr id="25607" name="Text Box 9"/>
            <p:cNvSpPr txBox="1">
              <a:spLocks noChangeArrowheads="1"/>
            </p:cNvSpPr>
            <p:nvPr/>
          </p:nvSpPr>
          <p:spPr bwMode="auto">
            <a:xfrm>
              <a:off x="5410200" y="5029200"/>
              <a:ext cx="1111250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altLang="en-US" sz="1600" b="1" noProof="1">
                  <a:solidFill>
                    <a:schemeClr val="bg1"/>
                  </a:solidFill>
                  <a:latin typeface="Lucida Sans Unicode" pitchFamily="34" charset="0"/>
                </a:rPr>
                <a:t>14 hari </a:t>
              </a:r>
              <a:endParaRPr lang="id-ID" altLang="en-US" b="1" noProof="1">
                <a:solidFill>
                  <a:schemeClr val="bg1"/>
                </a:solidFill>
                <a:latin typeface="Lucida Sans Unicode" pitchFamily="34" charset="0"/>
              </a:endParaRPr>
            </a:p>
          </p:txBody>
        </p:sp>
        <p:sp>
          <p:nvSpPr>
            <p:cNvPr id="25608" name="Line 10"/>
            <p:cNvSpPr>
              <a:spLocks noChangeShapeType="1"/>
            </p:cNvSpPr>
            <p:nvPr/>
          </p:nvSpPr>
          <p:spPr bwMode="auto">
            <a:xfrm>
              <a:off x="4357688" y="3714750"/>
              <a:ext cx="476250" cy="1588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09" name="Text Box 11"/>
            <p:cNvSpPr txBox="1">
              <a:spLocks noChangeArrowheads="1"/>
            </p:cNvSpPr>
            <p:nvPr/>
          </p:nvSpPr>
          <p:spPr bwMode="auto">
            <a:xfrm>
              <a:off x="5562600" y="3200400"/>
              <a:ext cx="1111250" cy="35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altLang="en-US" sz="1600" b="1" noProof="1">
                  <a:solidFill>
                    <a:schemeClr val="bg1"/>
                  </a:solidFill>
                  <a:latin typeface="Lucida Sans Unicode" pitchFamily="34" charset="0"/>
                </a:rPr>
                <a:t>30 hari </a:t>
              </a:r>
              <a:endParaRPr lang="id-ID" altLang="en-US" b="1" noProof="1">
                <a:solidFill>
                  <a:schemeClr val="bg1"/>
                </a:solidFill>
                <a:latin typeface="Lucida Sans Unicode" pitchFamily="34" charset="0"/>
              </a:endParaRPr>
            </a:p>
          </p:txBody>
        </p:sp>
        <p:sp>
          <p:nvSpPr>
            <p:cNvPr id="25610" name="Text Box 12"/>
            <p:cNvSpPr txBox="1">
              <a:spLocks noChangeArrowheads="1"/>
            </p:cNvSpPr>
            <p:nvPr/>
          </p:nvSpPr>
          <p:spPr bwMode="auto">
            <a:xfrm>
              <a:off x="1500188" y="3500438"/>
              <a:ext cx="1111250" cy="5715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id-ID" altLang="en-US" noProof="1">
                  <a:latin typeface="Lucida Sans Unicode" pitchFamily="34" charset="0"/>
                </a:rPr>
                <a:t>Peminta</a:t>
              </a:r>
              <a:endParaRPr lang="id-ID" altLang="en-US" sz="3200" noProof="1">
                <a:latin typeface="Lucida Sans Unicode" pitchFamily="34" charset="0"/>
              </a:endParaRPr>
            </a:p>
          </p:txBody>
        </p:sp>
        <p:sp>
          <p:nvSpPr>
            <p:cNvPr id="25611" name="Text Box 13"/>
            <p:cNvSpPr txBox="1">
              <a:spLocks noChangeArrowheads="1"/>
            </p:cNvSpPr>
            <p:nvPr/>
          </p:nvSpPr>
          <p:spPr bwMode="auto">
            <a:xfrm>
              <a:off x="3500438" y="3500438"/>
              <a:ext cx="857250" cy="6127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id-ID" altLang="en-US" sz="2000" noProof="1">
                  <a:latin typeface="Lucida Sans Unicode" pitchFamily="34" charset="0"/>
                </a:rPr>
                <a:t>PPID</a:t>
              </a:r>
            </a:p>
          </p:txBody>
        </p:sp>
        <p:sp>
          <p:nvSpPr>
            <p:cNvPr id="25612" name="Line 14"/>
            <p:cNvSpPr>
              <a:spLocks noChangeShapeType="1"/>
            </p:cNvSpPr>
            <p:nvPr/>
          </p:nvSpPr>
          <p:spPr bwMode="auto">
            <a:xfrm>
              <a:off x="2654300" y="3663950"/>
              <a:ext cx="793750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13" name="Line 15"/>
            <p:cNvSpPr>
              <a:spLocks noChangeShapeType="1"/>
            </p:cNvSpPr>
            <p:nvPr/>
          </p:nvSpPr>
          <p:spPr bwMode="auto">
            <a:xfrm flipH="1">
              <a:off x="2654300" y="3810000"/>
              <a:ext cx="793750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14" name="Text Box 16"/>
            <p:cNvSpPr txBox="1">
              <a:spLocks noChangeArrowheads="1"/>
            </p:cNvSpPr>
            <p:nvPr/>
          </p:nvSpPr>
          <p:spPr bwMode="auto">
            <a:xfrm>
              <a:off x="4716463" y="3478213"/>
              <a:ext cx="1111250" cy="4429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altLang="en-US" sz="1400" noProof="1">
                  <a:latin typeface="Lucida Sans Unicode" pitchFamily="34" charset="0"/>
                </a:rPr>
                <a:t>Atasan</a:t>
              </a:r>
            </a:p>
            <a:p>
              <a:pPr algn="ctr"/>
              <a:r>
                <a:rPr lang="id-ID" altLang="en-US" sz="1400" noProof="1">
                  <a:latin typeface="Lucida Sans Unicode" pitchFamily="34" charset="0"/>
                </a:rPr>
                <a:t>PPID</a:t>
              </a:r>
              <a:endParaRPr lang="id-ID" altLang="en-US" noProof="1">
                <a:latin typeface="Lucida Sans Unicode" pitchFamily="34" charset="0"/>
              </a:endParaRPr>
            </a:p>
          </p:txBody>
        </p:sp>
        <p:sp>
          <p:nvSpPr>
            <p:cNvPr id="25615" name="Text Box 17"/>
            <p:cNvSpPr txBox="1">
              <a:spLocks noChangeArrowheads="1"/>
            </p:cNvSpPr>
            <p:nvPr/>
          </p:nvSpPr>
          <p:spPr bwMode="auto">
            <a:xfrm>
              <a:off x="1447800" y="2786063"/>
              <a:ext cx="1235075" cy="4413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altLang="en-US" sz="2000" noProof="1">
                  <a:latin typeface="Lucida Sans Unicode" pitchFamily="34" charset="0"/>
                </a:rPr>
                <a:t>Puas </a:t>
              </a:r>
              <a:endParaRPr lang="id-ID" altLang="en-US" sz="3600" noProof="1">
                <a:latin typeface="Lucida Sans Unicode" pitchFamily="34" charset="0"/>
              </a:endParaRPr>
            </a:p>
          </p:txBody>
        </p:sp>
        <p:sp>
          <p:nvSpPr>
            <p:cNvPr id="25616" name="Text Box 18"/>
            <p:cNvSpPr txBox="1">
              <a:spLocks noChangeArrowheads="1"/>
            </p:cNvSpPr>
            <p:nvPr/>
          </p:nvSpPr>
          <p:spPr bwMode="auto">
            <a:xfrm>
              <a:off x="1500188" y="4286250"/>
              <a:ext cx="1111250" cy="4413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altLang="en-US" sz="1400" noProof="1">
                  <a:solidFill>
                    <a:schemeClr val="bg1"/>
                  </a:solidFill>
                  <a:latin typeface="Lucida Sans Unicode" pitchFamily="34" charset="0"/>
                </a:rPr>
                <a:t>Tidak Puas</a:t>
              </a:r>
              <a:endParaRPr lang="id-ID" altLang="en-US" sz="1600" noProof="1">
                <a:solidFill>
                  <a:schemeClr val="bg1"/>
                </a:solidFill>
                <a:latin typeface="Lucida Sans Unicode" pitchFamily="34" charset="0"/>
              </a:endParaRPr>
            </a:p>
          </p:txBody>
        </p:sp>
        <p:sp>
          <p:nvSpPr>
            <p:cNvPr id="25617" name="Line 19"/>
            <p:cNvSpPr>
              <a:spLocks noChangeShapeType="1"/>
            </p:cNvSpPr>
            <p:nvPr/>
          </p:nvSpPr>
          <p:spPr bwMode="auto">
            <a:xfrm>
              <a:off x="2654300" y="4545013"/>
              <a:ext cx="2579688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18" name="Line 20"/>
            <p:cNvSpPr>
              <a:spLocks noChangeShapeType="1"/>
            </p:cNvSpPr>
            <p:nvPr/>
          </p:nvSpPr>
          <p:spPr bwMode="auto">
            <a:xfrm flipV="1">
              <a:off x="5245100" y="4103688"/>
              <a:ext cx="1588" cy="439737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19" name="Text Box 21"/>
            <p:cNvSpPr txBox="1">
              <a:spLocks noChangeArrowheads="1"/>
            </p:cNvSpPr>
            <p:nvPr/>
          </p:nvSpPr>
          <p:spPr bwMode="auto">
            <a:xfrm>
              <a:off x="6527800" y="2792413"/>
              <a:ext cx="1893888" cy="43973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altLang="en-US" sz="2400" noProof="1">
                  <a:latin typeface="Lucida Sans Unicode" pitchFamily="34" charset="0"/>
                </a:rPr>
                <a:t>Menerima </a:t>
              </a:r>
              <a:endParaRPr lang="id-ID" altLang="en-US" sz="4000" noProof="1">
                <a:latin typeface="Lucida Sans Unicode" pitchFamily="34" charset="0"/>
              </a:endParaRPr>
            </a:p>
          </p:txBody>
        </p:sp>
        <p:sp>
          <p:nvSpPr>
            <p:cNvPr id="25620" name="Text Box 22"/>
            <p:cNvSpPr txBox="1">
              <a:spLocks noChangeArrowheads="1"/>
            </p:cNvSpPr>
            <p:nvPr/>
          </p:nvSpPr>
          <p:spPr bwMode="auto">
            <a:xfrm>
              <a:off x="6516688" y="4152900"/>
              <a:ext cx="1878012" cy="4429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id-ID" altLang="en-US" noProof="1">
                  <a:solidFill>
                    <a:schemeClr val="bg1"/>
                  </a:solidFill>
                  <a:latin typeface="Lucida Sans Unicode" pitchFamily="34" charset="0"/>
                </a:rPr>
                <a:t>Tidak menerima </a:t>
              </a:r>
              <a:endParaRPr lang="id-ID" altLang="en-US" sz="3200" noProof="1">
                <a:solidFill>
                  <a:schemeClr val="bg1"/>
                </a:solidFill>
                <a:latin typeface="Lucida Sans Unicode" pitchFamily="34" charset="0"/>
              </a:endParaRPr>
            </a:p>
          </p:txBody>
        </p:sp>
        <p:sp>
          <p:nvSpPr>
            <p:cNvPr id="25621" name="Text Box 23"/>
            <p:cNvSpPr txBox="1">
              <a:spLocks noChangeArrowheads="1"/>
            </p:cNvSpPr>
            <p:nvPr/>
          </p:nvSpPr>
          <p:spPr bwMode="auto">
            <a:xfrm>
              <a:off x="6503988" y="3346450"/>
              <a:ext cx="1905000" cy="5889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altLang="en-US" noProof="1">
                  <a:latin typeface="Lucida Sans Unicode" pitchFamily="34" charset="0"/>
                </a:rPr>
                <a:t>Tanggapan/</a:t>
              </a:r>
            </a:p>
            <a:p>
              <a:pPr algn="ctr"/>
              <a:r>
                <a:rPr lang="id-ID" altLang="en-US" noProof="1">
                  <a:latin typeface="Lucida Sans Unicode" pitchFamily="34" charset="0"/>
                </a:rPr>
                <a:t>Keputusan </a:t>
              </a:r>
              <a:endParaRPr lang="id-ID" altLang="en-US" sz="2000" noProof="1">
                <a:latin typeface="Lucida Sans Unicode" pitchFamily="34" charset="0"/>
              </a:endParaRPr>
            </a:p>
          </p:txBody>
        </p:sp>
        <p:sp>
          <p:nvSpPr>
            <p:cNvPr id="25622" name="Line 24"/>
            <p:cNvSpPr>
              <a:spLocks noChangeShapeType="1"/>
            </p:cNvSpPr>
            <p:nvPr/>
          </p:nvSpPr>
          <p:spPr bwMode="auto">
            <a:xfrm>
              <a:off x="5829300" y="3663950"/>
              <a:ext cx="635000" cy="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23" name="Line 25"/>
            <p:cNvSpPr>
              <a:spLocks noChangeShapeType="1"/>
            </p:cNvSpPr>
            <p:nvPr/>
          </p:nvSpPr>
          <p:spPr bwMode="auto">
            <a:xfrm>
              <a:off x="7418388" y="3961070"/>
              <a:ext cx="0" cy="147637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24" name="Line 26"/>
            <p:cNvSpPr>
              <a:spLocks noChangeShapeType="1"/>
            </p:cNvSpPr>
            <p:nvPr/>
          </p:nvSpPr>
          <p:spPr bwMode="auto">
            <a:xfrm flipV="1">
              <a:off x="7404100" y="3235325"/>
              <a:ext cx="1588" cy="146050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25" name="Text Box 27"/>
            <p:cNvSpPr txBox="1">
              <a:spLocks noChangeArrowheads="1"/>
            </p:cNvSpPr>
            <p:nvPr/>
          </p:nvSpPr>
          <p:spPr bwMode="auto">
            <a:xfrm>
              <a:off x="6502400" y="4848225"/>
              <a:ext cx="1892300" cy="10810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altLang="en-US" sz="1400" noProof="1">
                  <a:solidFill>
                    <a:schemeClr val="bg1"/>
                  </a:solidFill>
                  <a:latin typeface="Lucida Sans Unicode" pitchFamily="34" charset="0"/>
                </a:rPr>
                <a:t>Pengajuan permohonan penyelesaian sengketa ke Komisi Informasi </a:t>
              </a:r>
              <a:endParaRPr lang="id-ID" altLang="en-US" noProof="1">
                <a:solidFill>
                  <a:schemeClr val="bg1"/>
                </a:solidFill>
                <a:latin typeface="Lucida Sans Unicode" pitchFamily="34" charset="0"/>
              </a:endParaRPr>
            </a:p>
          </p:txBody>
        </p:sp>
        <p:sp>
          <p:nvSpPr>
            <p:cNvPr id="25626" name="Line 28"/>
            <p:cNvSpPr>
              <a:spLocks noChangeShapeType="1"/>
            </p:cNvSpPr>
            <p:nvPr/>
          </p:nvSpPr>
          <p:spPr bwMode="auto">
            <a:xfrm flipV="1">
              <a:off x="2019300" y="3222625"/>
              <a:ext cx="0" cy="293688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27" name="Line 29"/>
            <p:cNvSpPr>
              <a:spLocks noChangeShapeType="1"/>
            </p:cNvSpPr>
            <p:nvPr/>
          </p:nvSpPr>
          <p:spPr bwMode="auto">
            <a:xfrm>
              <a:off x="2019300" y="3956050"/>
              <a:ext cx="0" cy="295275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28" name="Text Box 30"/>
            <p:cNvSpPr txBox="1">
              <a:spLocks noChangeArrowheads="1"/>
            </p:cNvSpPr>
            <p:nvPr/>
          </p:nvSpPr>
          <p:spPr bwMode="auto">
            <a:xfrm>
              <a:off x="6503988" y="1887538"/>
              <a:ext cx="1892300" cy="73501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altLang="en-US" sz="1400" noProof="1">
                  <a:latin typeface="Lucida Sans Unicode" pitchFamily="34" charset="0"/>
                </a:rPr>
                <a:t>Pelaksanaan Keputusan oleh </a:t>
              </a:r>
              <a:r>
                <a:rPr lang="id-ID" altLang="en-US" sz="2000" noProof="1">
                  <a:latin typeface="Lucida Sans Unicode" pitchFamily="34" charset="0"/>
                </a:rPr>
                <a:t>PPID</a:t>
              </a:r>
              <a:endParaRPr lang="id-ID" altLang="en-US" sz="2400" noProof="1">
                <a:latin typeface="Lucida Sans Unicode" pitchFamily="34" charset="0"/>
              </a:endParaRPr>
            </a:p>
          </p:txBody>
        </p:sp>
        <p:sp>
          <p:nvSpPr>
            <p:cNvPr id="25629" name="Line 31"/>
            <p:cNvSpPr>
              <a:spLocks noChangeShapeType="1"/>
            </p:cNvSpPr>
            <p:nvPr/>
          </p:nvSpPr>
          <p:spPr bwMode="auto">
            <a:xfrm>
              <a:off x="7439025" y="4655185"/>
              <a:ext cx="1588" cy="147637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630" name="Text Box 32"/>
            <p:cNvSpPr txBox="1">
              <a:spLocks noChangeArrowheads="1"/>
            </p:cNvSpPr>
            <p:nvPr/>
          </p:nvSpPr>
          <p:spPr bwMode="auto">
            <a:xfrm>
              <a:off x="3513138" y="4630738"/>
              <a:ext cx="1111250" cy="35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id-ID" altLang="en-US" sz="1600" b="1" noProof="1">
                  <a:solidFill>
                    <a:schemeClr val="bg1"/>
                  </a:solidFill>
                  <a:latin typeface="Lucida Sans Unicode" pitchFamily="34" charset="0"/>
                </a:rPr>
                <a:t>30 hari </a:t>
              </a:r>
              <a:endParaRPr lang="id-ID" altLang="en-US" b="1" noProof="1">
                <a:solidFill>
                  <a:schemeClr val="bg1"/>
                </a:solidFill>
                <a:latin typeface="Lucida Sans Unicode" pitchFamily="34" charset="0"/>
              </a:endParaRPr>
            </a:p>
          </p:txBody>
        </p:sp>
        <p:sp>
          <p:nvSpPr>
            <p:cNvPr id="25631" name="Line 33"/>
            <p:cNvSpPr>
              <a:spLocks noChangeShapeType="1"/>
            </p:cNvSpPr>
            <p:nvPr/>
          </p:nvSpPr>
          <p:spPr bwMode="auto">
            <a:xfrm flipV="1">
              <a:off x="7402513" y="2611438"/>
              <a:ext cx="0" cy="147637"/>
            </a:xfrm>
            <a:prstGeom prst="line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61" y="109279"/>
            <a:ext cx="1067762" cy="1210131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1488" y="514350"/>
            <a:ext cx="8315325" cy="7810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id-ID" b="1" kern="0" dirty="0">
                <a:solidFill>
                  <a:schemeClr val="bg1"/>
                </a:solidFill>
              </a:rPr>
              <a:t>Sanksi Pidana dalam UU KIP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49275" y="1544638"/>
            <a:ext cx="7900988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b="1" kern="0" noProof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1.  Pasal 51</a:t>
            </a:r>
          </a:p>
          <a:p>
            <a:pPr marL="708025" indent="-250825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u="sng" kern="0" noProof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Setiap orang</a:t>
            </a:r>
            <a:r>
              <a:rPr lang="en-US" sz="2400" b="1" kern="0" noProof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kern="0" noProof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yang dengan sengaja menggunakan informasi secara melawan hukum</a:t>
            </a:r>
            <a:r>
              <a:rPr lang="en-US" sz="2400" kern="0" noProof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 pitchFamily="2" charset="2"/>
              </a:rPr>
              <a:t>  dipidana 1 tahun penjara dan/atau denda maksimal 5 juta;</a:t>
            </a:r>
          </a:p>
          <a:p>
            <a:pPr marL="708025" indent="-250825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2400" kern="0" noProof="1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457200" indent="-457200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b="1" kern="0" noProof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 pitchFamily="2" charset="2"/>
              </a:rPr>
              <a:t>2.  Pasal 52</a:t>
            </a:r>
          </a:p>
          <a:p>
            <a:pPr marL="708025" indent="-250825" algn="just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u="sng" kern="0" noProof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Badan Publik</a:t>
            </a:r>
            <a:r>
              <a:rPr lang="en-US" sz="2400" b="1" kern="0" noProof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kern="0" noProof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yang dengan</a:t>
            </a:r>
            <a:r>
              <a:rPr lang="en-US" sz="2400" b="1" kern="0" noProof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n-US" sz="2400" kern="0" noProof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sengaja tidak menyediakan informasi yang harus diumumkan berkala, tersedia setiap saat, dan serta merta yang mengakibatkan kerugian orang lain dipidana </a:t>
            </a:r>
            <a:r>
              <a:rPr lang="en-US" sz="2400" kern="0" noProof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 pitchFamily="2" charset="2"/>
              </a:rPr>
              <a:t>1 tahun kurungan dan/atau denda maksimal 5 juta;</a:t>
            </a:r>
            <a:endParaRPr lang="en-US" sz="2400" b="1" kern="0" noProof="1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863" y="4497388"/>
            <a:ext cx="8550275" cy="763587"/>
          </a:xfrm>
          <a:effectLst>
            <a:outerShdw blurRad="50800" dist="38100" dir="2700000" algn="tl" rotWithShape="0">
              <a:prstClr val="black">
                <a:alpha val="63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id-ID" dirty="0">
                <a:latin typeface="Aharoni" pitchFamily="2" charset="-79"/>
                <a:cs typeface="Aharoni" pitchFamily="2" charset="-79"/>
              </a:rPr>
              <a:t>T E R I M A K A S I H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7651" name="Picture 2" descr="https://s-media-cache-ak0.pinimg.com/736x/a7/da/9d/a7da9de361bf443df9964ea3fb92ea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00063" y="555625"/>
            <a:ext cx="8229600" cy="785813"/>
          </a:xfrm>
        </p:spPr>
        <p:txBody>
          <a:bodyPr/>
          <a:lstStyle/>
          <a:p>
            <a:r>
              <a:rPr lang="id-ID" altLang="en-US" sz="3200" smtClean="0">
                <a:solidFill>
                  <a:schemeClr val="bg1"/>
                </a:solidFill>
              </a:rPr>
              <a:t>Norma Dasar Lahirnya </a:t>
            </a:r>
            <a:r>
              <a:rPr lang="en-US" altLang="en-US" sz="3200" smtClean="0">
                <a:solidFill>
                  <a:schemeClr val="bg1"/>
                </a:solidFill>
              </a:rPr>
              <a:t>Keterbukaan Informasi Publik di Kota Bandung</a:t>
            </a:r>
            <a:endParaRPr lang="id-ID" altLang="en-US" sz="3200" smtClean="0">
              <a:solidFill>
                <a:schemeClr val="bg1"/>
              </a:solidFill>
            </a:endParaRPr>
          </a:p>
        </p:txBody>
      </p:sp>
      <p:sp>
        <p:nvSpPr>
          <p:cNvPr id="614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id-ID" altLang="en-US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928662" y="1700808"/>
          <a:ext cx="764386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500063" y="3429000"/>
            <a:ext cx="1984375" cy="1800225"/>
          </a:xfrm>
          <a:prstGeom prst="rect">
            <a:avLst/>
          </a:prstGeom>
          <a:noFill/>
          <a:ln w="9525">
            <a:solidFill>
              <a:srgbClr val="4BACC6"/>
            </a:solidFill>
            <a:miter lim="800000"/>
            <a:headEnd/>
            <a:tailEnd/>
          </a:ln>
        </p:spPr>
        <p:txBody>
          <a:bodyPr/>
          <a:lstStyle/>
          <a:p>
            <a:pPr marL="82550" lvl="1" indent="-82550" eaLnBrk="1" hangingPunct="1">
              <a:spcAft>
                <a:spcPts val="1000"/>
              </a:spcAft>
              <a:buFont typeface="Arial" pitchFamily="34" charset="0"/>
              <a:buChar char="•"/>
            </a:pPr>
            <a:r>
              <a:rPr lang="id-ID" altLang="en-US" sz="1200" b="1" noProof="1">
                <a:solidFill>
                  <a:schemeClr val="bg1"/>
                </a:solidFill>
              </a:rPr>
              <a:t>UU No. 14/2008 tentang  Keterbukaan Informasi Publik;</a:t>
            </a:r>
          </a:p>
          <a:p>
            <a:pPr marL="82550" lvl="1" indent="-82550" eaLnBrk="1" hangingPunct="1">
              <a:spcAft>
                <a:spcPts val="1000"/>
              </a:spcAft>
              <a:buFont typeface="Arial" pitchFamily="34" charset="0"/>
              <a:buChar char="•"/>
            </a:pPr>
            <a:r>
              <a:rPr lang="id-ID" altLang="en-US" sz="1200" b="1" noProof="1">
                <a:solidFill>
                  <a:schemeClr val="bg1"/>
                </a:solidFill>
              </a:rPr>
              <a:t>UU No. 25/2009 tentang Pelayanan Publik;</a:t>
            </a:r>
          </a:p>
          <a:p>
            <a:pPr marL="82550" lvl="1" indent="-82550" eaLnBrk="1" hangingPunct="1">
              <a:spcAft>
                <a:spcPts val="1000"/>
              </a:spcAft>
              <a:buFont typeface="Arial" pitchFamily="34" charset="0"/>
              <a:buChar char="•"/>
            </a:pPr>
            <a:r>
              <a:rPr lang="id-ID" altLang="en-US" sz="1200" b="1" noProof="1">
                <a:solidFill>
                  <a:schemeClr val="bg1"/>
                </a:solidFill>
              </a:rPr>
              <a:t>UU No. 41/2009 tentang Kearsipan.</a:t>
            </a:r>
            <a:endParaRPr lang="id-ID" altLang="en-US" sz="1200">
              <a:solidFill>
                <a:schemeClr val="bg1"/>
              </a:solidFill>
            </a:endParaRP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2936875" y="5661025"/>
            <a:ext cx="1814513" cy="522288"/>
          </a:xfrm>
          <a:prstGeom prst="rect">
            <a:avLst/>
          </a:prstGeom>
          <a:noFill/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</a:pPr>
            <a:r>
              <a:rPr lang="id-ID" altLang="en-US" sz="1400" b="1">
                <a:solidFill>
                  <a:schemeClr val="bg1"/>
                </a:solidFill>
                <a:latin typeface="Calibri" pitchFamily="34" charset="0"/>
              </a:rPr>
              <a:t>Pasal 28 F UUD NRI Tahun 1945</a:t>
            </a:r>
          </a:p>
          <a:p>
            <a:pPr algn="ctr" eaLnBrk="1" hangingPunct="1"/>
            <a:endParaRPr lang="id-ID" altLang="en-US" sz="1400">
              <a:solidFill>
                <a:schemeClr val="bg1"/>
              </a:solidFill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5795963" y="1574800"/>
            <a:ext cx="2847975" cy="243046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187325" lvl="1" indent="-187325" algn="just" eaLnBrk="1" hangingPunct="1">
              <a:buFont typeface="Wingdings" pitchFamily="2" charset="2"/>
              <a:buChar char="§"/>
            </a:pPr>
            <a:r>
              <a:rPr lang="id-ID" altLang="en-US" sz="1000" b="1" noProof="1">
                <a:solidFill>
                  <a:schemeClr val="bg1"/>
                </a:solidFill>
              </a:rPr>
              <a:t>Perki 1/2010 tentang Standar Layanan Informasi Publik;</a:t>
            </a:r>
          </a:p>
          <a:p>
            <a:pPr marL="187325" lvl="1" indent="-187325" algn="just" eaLnBrk="1" hangingPunct="1">
              <a:buFont typeface="Wingdings" pitchFamily="2" charset="2"/>
              <a:buChar char="§"/>
            </a:pPr>
            <a:r>
              <a:rPr lang="id-ID" altLang="en-US" sz="1000" b="1" noProof="1">
                <a:solidFill>
                  <a:schemeClr val="bg1"/>
                </a:solidFill>
              </a:rPr>
              <a:t>Perki 1/2013 tentang Prosedur Penyelesaian Sengketa Informasi Publik;</a:t>
            </a:r>
          </a:p>
          <a:p>
            <a:pPr marL="187325" lvl="1" indent="-187325" algn="just" eaLnBrk="1" hangingPunct="1">
              <a:buFont typeface="Wingdings" pitchFamily="2" charset="2"/>
              <a:buChar char="§"/>
            </a:pPr>
            <a:r>
              <a:rPr lang="id-ID" altLang="en-US" sz="1000" b="1" noProof="1">
                <a:solidFill>
                  <a:schemeClr val="bg1"/>
                </a:solidFill>
              </a:rPr>
              <a:t>PerMenDaGri 35/2010;</a:t>
            </a:r>
          </a:p>
          <a:p>
            <a:pPr marL="187325" lvl="1" indent="-187325" algn="just" eaLnBrk="1" hangingPunct="1">
              <a:buFont typeface="Wingdings" pitchFamily="2" charset="2"/>
              <a:buChar char="§"/>
            </a:pPr>
            <a:r>
              <a:rPr lang="id-ID" altLang="en-US" sz="1000" b="1" noProof="1">
                <a:solidFill>
                  <a:schemeClr val="bg1"/>
                </a:solidFill>
              </a:rPr>
              <a:t>Perwal Bandung Nomor 1352 Tahun 2014 Tentang Pedoman Pengelolaan Pelayanan Informasi Dan Dokumentasi Di Lingkungan Pemerintah Kota Bandung</a:t>
            </a:r>
          </a:p>
          <a:p>
            <a:pPr marL="187325" lvl="1" indent="-187325" algn="just" eaLnBrk="1" hangingPunct="1">
              <a:buFont typeface="Wingdings" pitchFamily="2" charset="2"/>
              <a:buChar char="§"/>
            </a:pPr>
            <a:r>
              <a:rPr lang="sv-SE" altLang="en-US" sz="1000">
                <a:solidFill>
                  <a:schemeClr val="bg1"/>
                </a:solidFill>
              </a:rPr>
              <a:t>Keputusan Walikota Bandung Nomor : 480/Kep.179.Diskominfo/2015– 24 201 Tentang Penetapan Pejabat Pengelola Informasi Dan Dokumentasi Di Lingkungan Pemerintah Kota Bandung</a:t>
            </a:r>
            <a:endParaRPr lang="id-ID" altLang="en-US" sz="10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92764" y="1124744"/>
          <a:ext cx="807249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8625" y="411163"/>
            <a:ext cx="8229600" cy="7858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1600" dirty="0" err="1">
                <a:solidFill>
                  <a:schemeClr val="bg1"/>
                </a:solidFill>
              </a:rPr>
              <a:t>Tujuan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id-ID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dikeluarkannya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Peraturan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walikota</a:t>
            </a:r>
            <a:r>
              <a:rPr lang="en-US" sz="1600" dirty="0">
                <a:solidFill>
                  <a:schemeClr val="bg1"/>
                </a:solidFill>
              </a:rPr>
              <a:t> Bandung </a:t>
            </a:r>
            <a:r>
              <a:rPr lang="en-US" sz="1600" dirty="0" err="1">
                <a:solidFill>
                  <a:schemeClr val="bg1"/>
                </a:solidFill>
              </a:rPr>
              <a:t>tentang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Pedoman</a:t>
            </a:r>
            <a:r>
              <a:rPr lang="sv-SE" sz="1600" noProof="1">
                <a:solidFill>
                  <a:schemeClr val="bg1"/>
                </a:solidFill>
              </a:rPr>
              <a:t> Pengelolaan Pelayanan Informasi Dan Dokumentasi Di Lingkungan Pemerintah Kota Bandung</a:t>
            </a:r>
            <a:r>
              <a:rPr lang="id-ID" sz="1600" dirty="0">
                <a:solidFill>
                  <a:schemeClr val="bg1"/>
                </a:solidFill>
              </a:rPr>
              <a:t/>
            </a:r>
            <a:br>
              <a:rPr lang="id-ID" sz="1600" dirty="0">
                <a:solidFill>
                  <a:schemeClr val="bg1"/>
                </a:solidFill>
              </a:rPr>
            </a:br>
            <a:endParaRPr lang="id-ID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43300" y="1268760"/>
          <a:ext cx="821537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-36513" y="-214313"/>
            <a:ext cx="9180513" cy="3571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19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8625" y="411163"/>
            <a:ext cx="82296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000" b="1" kern="0" dirty="0">
                <a:solidFill>
                  <a:schemeClr val="bg1"/>
                </a:solidFill>
              </a:rPr>
              <a:t>TUJUAN PELAYANAN INFORMASI PUBLIK</a:t>
            </a:r>
            <a:endParaRPr lang="id-ID" sz="2000" b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3894137" cy="360045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Bagan Organisasi</a:t>
            </a:r>
            <a:br>
              <a:rPr lang="en-US" altLang="en-US" smtClean="0">
                <a:solidFill>
                  <a:schemeClr val="bg1"/>
                </a:solidFill>
              </a:rPr>
            </a:br>
            <a:r>
              <a:rPr lang="en-US" altLang="en-US" smtClean="0">
                <a:solidFill>
                  <a:schemeClr val="bg1"/>
                </a:solidFill>
              </a:rPr>
              <a:t>PPID Kota Bandung</a:t>
            </a:r>
            <a:endParaRPr lang="id-ID" altLang="en-US" smtClean="0">
              <a:solidFill>
                <a:schemeClr val="bg1"/>
              </a:solidFill>
            </a:endParaRPr>
          </a:p>
        </p:txBody>
      </p:sp>
      <p:pic>
        <p:nvPicPr>
          <p:cNvPr id="9219" name="Picture 2" descr="http://www.komisiinformasi.go.id/images/K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87831">
            <a:off x="1210469" y="4144169"/>
            <a:ext cx="18605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404813"/>
            <a:ext cx="4194175" cy="609600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549432" y="747288"/>
          <a:ext cx="8001056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38" y="500063"/>
            <a:ext cx="5470525" cy="290195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defRPr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1" name="AutoShape 2" descr="Image result for LAMBANG kota band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85775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2400" b="1" kern="0" dirty="0">
                <a:solidFill>
                  <a:schemeClr val="bg1"/>
                </a:solidFill>
              </a:rPr>
              <a:t>DAFTAR AKSES INFORMASI PUBLIK KOTA BANDUNG</a:t>
            </a:r>
          </a:p>
        </p:txBody>
      </p:sp>
      <p:pic>
        <p:nvPicPr>
          <p:cNvPr id="1229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8" y="935038"/>
            <a:ext cx="12541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: Rounded Corners 3"/>
          <p:cNvSpPr/>
          <p:nvPr/>
        </p:nvSpPr>
        <p:spPr>
          <a:xfrm>
            <a:off x="2195513" y="1079500"/>
            <a:ext cx="5915025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2800" kern="0" dirty="0">
                <a:solidFill>
                  <a:schemeClr val="bg1"/>
                </a:solidFill>
                <a:hlinkClick r:id="rId5"/>
              </a:rPr>
              <a:t>www.ppid.bandung.go.id</a:t>
            </a:r>
            <a:endParaRPr lang="en-US" altLang="en-US" sz="2800" kern="0" dirty="0">
              <a:solidFill>
                <a:schemeClr val="bg1"/>
              </a:solidFill>
            </a:endParaRPr>
          </a:p>
        </p:txBody>
      </p:sp>
      <p:pic>
        <p:nvPicPr>
          <p:cNvPr id="12295" name="Pictur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2197100"/>
            <a:ext cx="9842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: Rounded Corners 14"/>
          <p:cNvSpPr/>
          <p:nvPr/>
        </p:nvSpPr>
        <p:spPr>
          <a:xfrm>
            <a:off x="2257425" y="2268538"/>
            <a:ext cx="5915025" cy="871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2000" kern="0" dirty="0">
                <a:solidFill>
                  <a:schemeClr val="tx1"/>
                </a:solidFill>
              </a:rPr>
              <a:t>https://www.facebook.com/PPIDKOTABANDUNG</a:t>
            </a:r>
          </a:p>
        </p:txBody>
      </p:sp>
      <p:pic>
        <p:nvPicPr>
          <p:cNvPr id="12297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0913" y="3357563"/>
            <a:ext cx="102870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: Rounded Corners 16"/>
          <p:cNvSpPr/>
          <p:nvPr/>
        </p:nvSpPr>
        <p:spPr>
          <a:xfrm>
            <a:off x="2255838" y="3349625"/>
            <a:ext cx="3108325" cy="871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2000" kern="0" dirty="0">
                <a:solidFill>
                  <a:schemeClr val="tx1"/>
                </a:solidFill>
              </a:rPr>
              <a:t>@</a:t>
            </a:r>
            <a:r>
              <a:rPr lang="en-US" altLang="en-US" sz="2000" kern="0" dirty="0" err="1">
                <a:solidFill>
                  <a:schemeClr val="tx1"/>
                </a:solidFill>
              </a:rPr>
              <a:t>ppidkotabandung</a:t>
            </a:r>
            <a:endParaRPr lang="en-US" altLang="en-US" sz="2000" kern="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2311400" y="5378450"/>
            <a:ext cx="2260600" cy="871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2000" kern="0" dirty="0" err="1">
                <a:solidFill>
                  <a:schemeClr val="tx1"/>
                </a:solidFill>
              </a:rPr>
              <a:t>ppidkotabandung</a:t>
            </a:r>
            <a:endParaRPr lang="en-US" altLang="en-US" sz="2000" kern="0" dirty="0">
              <a:solidFill>
                <a:schemeClr val="tx1"/>
              </a:solidFill>
            </a:endParaRPr>
          </a:p>
        </p:txBody>
      </p:sp>
      <p:pic>
        <p:nvPicPr>
          <p:cNvPr id="12300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5395913"/>
            <a:ext cx="9144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550" y="4438650"/>
            <a:ext cx="10382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: Rounded Corners 20"/>
          <p:cNvSpPr/>
          <p:nvPr/>
        </p:nvSpPr>
        <p:spPr>
          <a:xfrm>
            <a:off x="2305050" y="4368800"/>
            <a:ext cx="2554288" cy="871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2000" kern="0" dirty="0">
                <a:solidFill>
                  <a:schemeClr val="tx1"/>
                </a:solidFill>
              </a:rPr>
              <a:t>PPID Kota Bandung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JENIS INFORMASI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22450" y="2306638"/>
            <a:ext cx="5257800" cy="1587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0" name="Group 25"/>
          <p:cNvGrpSpPr>
            <a:grpSpLocks/>
          </p:cNvGrpSpPr>
          <p:nvPr/>
        </p:nvGrpSpPr>
        <p:grpSpPr bwMode="auto">
          <a:xfrm>
            <a:off x="438150" y="938213"/>
            <a:ext cx="1866900" cy="2420937"/>
            <a:chOff x="762000" y="1396346"/>
            <a:chExt cx="2057400" cy="2708434"/>
          </a:xfrm>
        </p:grpSpPr>
        <p:sp>
          <p:nvSpPr>
            <p:cNvPr id="7" name="Oval 6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    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9402" y="1396346"/>
              <a:ext cx="1219200" cy="27084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3233" y="2666202"/>
              <a:ext cx="1931437" cy="683769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400" b="1" dirty="0" err="1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Arial" charset="0"/>
                  <a:cs typeface="Arial" charset="0"/>
                </a:rPr>
                <a:t>Berkala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</a:t>
              </a:r>
            </a:p>
          </p:txBody>
        </p:sp>
      </p:grpSp>
      <p:grpSp>
        <p:nvGrpSpPr>
          <p:cNvPr id="14341" name="Group 21"/>
          <p:cNvGrpSpPr>
            <a:grpSpLocks/>
          </p:cNvGrpSpPr>
          <p:nvPr/>
        </p:nvGrpSpPr>
        <p:grpSpPr bwMode="auto">
          <a:xfrm>
            <a:off x="2549525" y="938213"/>
            <a:ext cx="1865313" cy="2708275"/>
            <a:chOff x="762000" y="1396346"/>
            <a:chExt cx="2057400" cy="3029911"/>
          </a:xfrm>
        </p:grpSpPr>
        <p:sp>
          <p:nvSpPr>
            <p:cNvPr id="12" name="Oval 11"/>
            <p:cNvSpPr/>
            <p:nvPr/>
          </p:nvSpPr>
          <p:spPr>
            <a:xfrm>
              <a:off x="762000" y="1946916"/>
              <a:ext cx="2057400" cy="205664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    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9402" y="1396346"/>
              <a:ext cx="1219200" cy="30299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7000" b="1" dirty="0">
                  <a:solidFill>
                    <a:schemeClr val="accent2">
                      <a:lumMod val="60000"/>
                      <a:lumOff val="40000"/>
                      <a:alpha val="40000"/>
                    </a:schemeClr>
                  </a:solidFill>
                  <a:latin typeface="+mj-lt"/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3285" y="2666208"/>
              <a:ext cx="1931328" cy="683773"/>
            </a:xfrm>
            <a:prstGeom prst="rect">
              <a:avLst/>
            </a:prstGeom>
            <a:noFill/>
          </p:spPr>
          <p:txBody>
            <a:bodyPr>
              <a:normAutofit lnSpcReduction="10000"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400" b="1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Arial" charset="0"/>
                  <a:cs typeface="Arial" charset="0"/>
                </a:rPr>
                <a:t>Serta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2400" b="1" dirty="0" err="1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Arial" charset="0"/>
                  <a:cs typeface="Arial" charset="0"/>
                </a:rPr>
                <a:t>Merta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</a:t>
              </a:r>
            </a:p>
          </p:txBody>
        </p:sp>
      </p:grpSp>
      <p:grpSp>
        <p:nvGrpSpPr>
          <p:cNvPr id="14342" name="Group 29"/>
          <p:cNvGrpSpPr>
            <a:grpSpLocks/>
          </p:cNvGrpSpPr>
          <p:nvPr/>
        </p:nvGrpSpPr>
        <p:grpSpPr bwMode="auto">
          <a:xfrm>
            <a:off x="4630738" y="938213"/>
            <a:ext cx="1866900" cy="2708275"/>
            <a:chOff x="762000" y="1396346"/>
            <a:chExt cx="2057400" cy="3029911"/>
          </a:xfrm>
        </p:grpSpPr>
        <p:sp>
          <p:nvSpPr>
            <p:cNvPr id="17" name="Oval 16"/>
            <p:cNvSpPr/>
            <p:nvPr/>
          </p:nvSpPr>
          <p:spPr>
            <a:xfrm>
              <a:off x="762000" y="1946916"/>
              <a:ext cx="2057400" cy="205664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   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9402" y="1396346"/>
              <a:ext cx="1219200" cy="30299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7000" b="1" dirty="0">
                  <a:solidFill>
                    <a:schemeClr val="accent4">
                      <a:lumMod val="75000"/>
                      <a:alpha val="40000"/>
                    </a:schemeClr>
                  </a:solidFill>
                  <a:latin typeface="+mj-lt"/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3232" y="2666208"/>
              <a:ext cx="1931437" cy="683773"/>
            </a:xfrm>
            <a:prstGeom prst="rect">
              <a:avLst/>
            </a:prstGeom>
            <a:noFill/>
          </p:spPr>
          <p:txBody>
            <a:bodyPr>
              <a:normAutofit lnSpcReduction="10000"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400" b="1" spc="60" dirty="0" err="1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Arial" charset="0"/>
                  <a:cs typeface="Arial" charset="0"/>
                </a:rPr>
                <a:t>Setiap</a:t>
              </a:r>
              <a:endParaRPr lang="en-US" sz="24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cs typeface="Arial" charset="0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en-US" sz="2400" b="1" spc="60" dirty="0" err="1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Arial" charset="0"/>
                  <a:cs typeface="Arial" charset="0"/>
                </a:rPr>
                <a:t>Saat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</a:t>
              </a:r>
            </a:p>
          </p:txBody>
        </p:sp>
      </p:grpSp>
      <p:grpSp>
        <p:nvGrpSpPr>
          <p:cNvPr id="14343" name="Group 34"/>
          <p:cNvGrpSpPr>
            <a:grpSpLocks/>
          </p:cNvGrpSpPr>
          <p:nvPr/>
        </p:nvGrpSpPr>
        <p:grpSpPr bwMode="auto">
          <a:xfrm>
            <a:off x="6700838" y="885825"/>
            <a:ext cx="2028825" cy="2760663"/>
            <a:chOff x="675943" y="1396346"/>
            <a:chExt cx="2222844" cy="3029911"/>
          </a:xfrm>
        </p:grpSpPr>
        <p:sp>
          <p:nvSpPr>
            <p:cNvPr id="22" name="Oval 21"/>
            <p:cNvSpPr/>
            <p:nvPr/>
          </p:nvSpPr>
          <p:spPr>
            <a:xfrm>
              <a:off x="761169" y="1946922"/>
              <a:ext cx="2059348" cy="205594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92D050"/>
                  </a:solidFill>
                </a:rPr>
                <a:t>           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9402" y="1396346"/>
              <a:ext cx="1219200" cy="30299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7000" b="1" dirty="0">
                  <a:solidFill>
                    <a:srgbClr val="FFC000">
                      <a:alpha val="40000"/>
                    </a:srgbClr>
                  </a:solidFill>
                  <a:latin typeface="+mj-lt"/>
                </a:rPr>
                <a:t>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5943" y="2666505"/>
              <a:ext cx="2222844" cy="682993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000" b="1" spc="60" dirty="0" err="1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Arial" charset="0"/>
                  <a:cs typeface="Arial" charset="0"/>
                </a:rPr>
                <a:t>Dikecualikan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</a:t>
              </a:r>
            </a:p>
          </p:txBody>
        </p:sp>
      </p:grpSp>
      <p:sp>
        <p:nvSpPr>
          <p:cNvPr id="26" name="Title 6"/>
          <p:cNvSpPr txBox="1">
            <a:spLocks/>
          </p:cNvSpPr>
          <p:nvPr/>
        </p:nvSpPr>
        <p:spPr>
          <a:xfrm>
            <a:off x="595313" y="3949700"/>
            <a:ext cx="1587500" cy="1885950"/>
          </a:xfrm>
          <a:prstGeom prst="rect">
            <a:avLst/>
          </a:prstGeom>
        </p:spPr>
        <p:txBody>
          <a:bodyPr t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tabLst>
                <a:tab pos="171450" algn="l"/>
              </a:tabLst>
              <a:defRPr/>
            </a:pPr>
            <a:r>
              <a:rPr lang="en-US" sz="1800" dirty="0">
                <a:solidFill>
                  <a:schemeClr val="bg1"/>
                </a:solidFill>
              </a:rPr>
              <a:t>1. </a:t>
            </a:r>
          </a:p>
          <a:p>
            <a:pPr algn="ctr">
              <a:lnSpc>
                <a:spcPct val="110000"/>
              </a:lnSpc>
              <a:tabLst>
                <a:tab pos="171450" algn="l"/>
              </a:tabLst>
              <a:defRPr/>
            </a:pPr>
            <a:r>
              <a:rPr lang="en-US" sz="1800" dirty="0" err="1">
                <a:solidFill>
                  <a:schemeClr val="bg1"/>
                </a:solidFill>
              </a:rPr>
              <a:t>Informasi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Wajib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Disediakan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Diumumkan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Secara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Berkala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itle 6"/>
          <p:cNvSpPr txBox="1">
            <a:spLocks/>
          </p:cNvSpPr>
          <p:nvPr/>
        </p:nvSpPr>
        <p:spPr>
          <a:xfrm>
            <a:off x="2755900" y="3949700"/>
            <a:ext cx="1587500" cy="1885950"/>
          </a:xfrm>
          <a:prstGeom prst="rect">
            <a:avLst/>
          </a:prstGeom>
        </p:spPr>
        <p:txBody>
          <a:bodyPr t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tabLst>
                <a:tab pos="171450" algn="l"/>
              </a:tabLst>
              <a:defRPr/>
            </a:pPr>
            <a:r>
              <a:rPr lang="en-US" sz="1800" dirty="0">
                <a:solidFill>
                  <a:schemeClr val="bg1"/>
                </a:solidFill>
              </a:rPr>
              <a:t>2. </a:t>
            </a:r>
          </a:p>
          <a:p>
            <a:pPr algn="ctr">
              <a:lnSpc>
                <a:spcPct val="110000"/>
              </a:lnSpc>
              <a:tabLst>
                <a:tab pos="171450" algn="l"/>
              </a:tabLst>
              <a:defRPr/>
            </a:pPr>
            <a:r>
              <a:rPr lang="en-US" sz="1800" dirty="0" err="1">
                <a:solidFill>
                  <a:schemeClr val="bg1"/>
                </a:solidFill>
              </a:rPr>
              <a:t>Informasi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Wajib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Diumumkan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Secara</a:t>
            </a:r>
            <a:r>
              <a:rPr lang="en-US" sz="1800" b="1" dirty="0">
                <a:solidFill>
                  <a:schemeClr val="bg1"/>
                </a:solidFill>
              </a:rPr>
              <a:t> Serta-</a:t>
            </a:r>
            <a:r>
              <a:rPr lang="en-US" sz="1800" b="1" dirty="0" err="1">
                <a:solidFill>
                  <a:schemeClr val="bg1"/>
                </a:solidFill>
              </a:rPr>
              <a:t>Merta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itle 6"/>
          <p:cNvSpPr txBox="1">
            <a:spLocks/>
          </p:cNvSpPr>
          <p:nvPr/>
        </p:nvSpPr>
        <p:spPr>
          <a:xfrm>
            <a:off x="4848225" y="3949700"/>
            <a:ext cx="1585913" cy="1885950"/>
          </a:xfrm>
          <a:prstGeom prst="rect">
            <a:avLst/>
          </a:prstGeom>
        </p:spPr>
        <p:txBody>
          <a:bodyPr t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tabLst>
                <a:tab pos="171450" algn="l"/>
              </a:tabLst>
              <a:defRPr/>
            </a:pPr>
            <a:r>
              <a:rPr lang="en-US" sz="1800" dirty="0">
                <a:solidFill>
                  <a:schemeClr val="bg1"/>
                </a:solidFill>
              </a:rPr>
              <a:t>3. </a:t>
            </a:r>
          </a:p>
          <a:p>
            <a:pPr algn="ctr">
              <a:lnSpc>
                <a:spcPct val="110000"/>
              </a:lnSpc>
              <a:tabLst>
                <a:tab pos="171450" algn="l"/>
              </a:tabLst>
              <a:defRPr/>
            </a:pPr>
            <a:r>
              <a:rPr lang="en-US" sz="1800" dirty="0" err="1">
                <a:solidFill>
                  <a:schemeClr val="bg1"/>
                </a:solidFill>
              </a:rPr>
              <a:t>Informasi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Wajib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Tersedia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Setiap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Saat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itle 6"/>
          <p:cNvSpPr txBox="1">
            <a:spLocks/>
          </p:cNvSpPr>
          <p:nvPr/>
        </p:nvSpPr>
        <p:spPr>
          <a:xfrm>
            <a:off x="7007225" y="3949700"/>
            <a:ext cx="1587500" cy="1885950"/>
          </a:xfrm>
          <a:prstGeom prst="rect">
            <a:avLst/>
          </a:prstGeom>
        </p:spPr>
        <p:txBody>
          <a:bodyPr t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tabLst>
                <a:tab pos="171450" algn="l"/>
              </a:tabLst>
              <a:defRPr/>
            </a:pPr>
            <a:r>
              <a:rPr lang="en-US" sz="1800" dirty="0">
                <a:solidFill>
                  <a:schemeClr val="bg1"/>
                </a:solidFill>
              </a:rPr>
              <a:t>4. </a:t>
            </a:r>
          </a:p>
          <a:p>
            <a:pPr algn="ctr">
              <a:lnSpc>
                <a:spcPct val="110000"/>
              </a:lnSpc>
              <a:tabLst>
                <a:tab pos="171450" algn="l"/>
              </a:tabLst>
              <a:defRPr/>
            </a:pPr>
            <a:r>
              <a:rPr lang="en-US" sz="1800" dirty="0" err="1">
                <a:solidFill>
                  <a:schemeClr val="bg1"/>
                </a:solidFill>
              </a:rPr>
              <a:t>Informasi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b="1" dirty="0" err="1">
                <a:solidFill>
                  <a:schemeClr val="bg1"/>
                </a:solidFill>
              </a:rPr>
              <a:t>Dikecualikan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  <p:bldP spid="27" grpId="0" autoUpdateAnimBg="0"/>
      <p:bldP spid="28" grpId="0" autoUpdateAnimBg="0"/>
      <p:bldP spid="2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18286</TotalTime>
  <Words>1486</Words>
  <Application>Microsoft Office PowerPoint</Application>
  <PresentationFormat>On-screen Show (4:3)</PresentationFormat>
  <Paragraphs>244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Adobe Heiti Std R</vt:lpstr>
      <vt:lpstr>Adobe Fan Heiti Std B</vt:lpstr>
      <vt:lpstr>Wingdings</vt:lpstr>
      <vt:lpstr>Arial Black</vt:lpstr>
      <vt:lpstr>Corbel</vt:lpstr>
      <vt:lpstr>Bauhaus 93</vt:lpstr>
      <vt:lpstr>Lucida Sans Unicode</vt:lpstr>
      <vt:lpstr>Tahoma</vt:lpstr>
      <vt:lpstr>Aharoni</vt:lpstr>
      <vt:lpstr>Diseño predeterminado</vt:lpstr>
      <vt:lpstr>Keterbukaan Informasi Publik</vt:lpstr>
      <vt:lpstr>STRUKTUR ORGANISASI DISKOMINFO PEMERINTAH KOTA BANDUNG</vt:lpstr>
      <vt:lpstr>Norma Dasar Lahirnya Keterbukaan Informasi Publik di Kota Bandung</vt:lpstr>
      <vt:lpstr>Tujuan  dikeluarkannya Peraturan walikota Bandung tentang Pedoman Pengelolaan Pelayanan Informasi Dan Dokumentasi Di Lingkungan Pemerintah Kota Bandung </vt:lpstr>
      <vt:lpstr>Slide 5</vt:lpstr>
      <vt:lpstr>Bagan Organisasi PPID Kota Bandung</vt:lpstr>
      <vt:lpstr>Slide 7</vt:lpstr>
      <vt:lpstr>Slide 8</vt:lpstr>
      <vt:lpstr>JENIS INFORMASI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 E R I M A K A S I H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Indah Oktaviani</dc:creator>
  <cp:lastModifiedBy>Komunikasi</cp:lastModifiedBy>
  <cp:revision>796</cp:revision>
  <cp:lastPrinted>2017-02-10T02:42:57Z</cp:lastPrinted>
  <dcterms:created xsi:type="dcterms:W3CDTF">2010-05-23T14:28:12Z</dcterms:created>
  <dcterms:modified xsi:type="dcterms:W3CDTF">2017-02-22T04:47:32Z</dcterms:modified>
</cp:coreProperties>
</file>